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6"/>
  </p:sldMasterIdLst>
  <p:notesMasterIdLst>
    <p:notesMasterId r:id="rId104"/>
  </p:notesMasterIdLst>
  <p:handoutMasterIdLst>
    <p:handoutMasterId r:id="rId105"/>
  </p:handoutMasterIdLst>
  <p:sldIdLst>
    <p:sldId id="2336" r:id="rId7"/>
    <p:sldId id="2339" r:id="rId8"/>
    <p:sldId id="2340" r:id="rId9"/>
    <p:sldId id="2341" r:id="rId10"/>
    <p:sldId id="2342" r:id="rId11"/>
    <p:sldId id="2343" r:id="rId12"/>
    <p:sldId id="2344" r:id="rId13"/>
    <p:sldId id="2345" r:id="rId14"/>
    <p:sldId id="2346" r:id="rId15"/>
    <p:sldId id="2347" r:id="rId16"/>
    <p:sldId id="2348" r:id="rId17"/>
    <p:sldId id="2349" r:id="rId18"/>
    <p:sldId id="2350" r:id="rId19"/>
    <p:sldId id="2351" r:id="rId20"/>
    <p:sldId id="2352" r:id="rId21"/>
    <p:sldId id="2353" r:id="rId22"/>
    <p:sldId id="2354" r:id="rId23"/>
    <p:sldId id="2355" r:id="rId24"/>
    <p:sldId id="2356" r:id="rId25"/>
    <p:sldId id="2357" r:id="rId26"/>
    <p:sldId id="2358" r:id="rId27"/>
    <p:sldId id="2359" r:id="rId28"/>
    <p:sldId id="2360" r:id="rId29"/>
    <p:sldId id="2361" r:id="rId30"/>
    <p:sldId id="2362" r:id="rId31"/>
    <p:sldId id="2363" r:id="rId32"/>
    <p:sldId id="2364" r:id="rId33"/>
    <p:sldId id="2365" r:id="rId34"/>
    <p:sldId id="2366" r:id="rId35"/>
    <p:sldId id="2367" r:id="rId36"/>
    <p:sldId id="2368" r:id="rId37"/>
    <p:sldId id="2369" r:id="rId38"/>
    <p:sldId id="2370" r:id="rId39"/>
    <p:sldId id="2371" r:id="rId40"/>
    <p:sldId id="2372" r:id="rId41"/>
    <p:sldId id="2373" r:id="rId42"/>
    <p:sldId id="2374" r:id="rId43"/>
    <p:sldId id="2375" r:id="rId44"/>
    <p:sldId id="2376" r:id="rId45"/>
    <p:sldId id="2377" r:id="rId46"/>
    <p:sldId id="2378" r:id="rId47"/>
    <p:sldId id="2379" r:id="rId48"/>
    <p:sldId id="2380" r:id="rId49"/>
    <p:sldId id="2381" r:id="rId50"/>
    <p:sldId id="2382" r:id="rId51"/>
    <p:sldId id="2383" r:id="rId52"/>
    <p:sldId id="2384" r:id="rId53"/>
    <p:sldId id="2385" r:id="rId54"/>
    <p:sldId id="2386" r:id="rId55"/>
    <p:sldId id="2387" r:id="rId56"/>
    <p:sldId id="2388" r:id="rId57"/>
    <p:sldId id="2389" r:id="rId58"/>
    <p:sldId id="2390" r:id="rId59"/>
    <p:sldId id="2391" r:id="rId60"/>
    <p:sldId id="2392" r:id="rId61"/>
    <p:sldId id="2393" r:id="rId62"/>
    <p:sldId id="2394" r:id="rId63"/>
    <p:sldId id="2395" r:id="rId64"/>
    <p:sldId id="2396" r:id="rId65"/>
    <p:sldId id="2397" r:id="rId66"/>
    <p:sldId id="2398" r:id="rId67"/>
    <p:sldId id="2399" r:id="rId68"/>
    <p:sldId id="2400" r:id="rId69"/>
    <p:sldId id="2401" r:id="rId70"/>
    <p:sldId id="2402" r:id="rId71"/>
    <p:sldId id="2403" r:id="rId72"/>
    <p:sldId id="2404" r:id="rId73"/>
    <p:sldId id="2405" r:id="rId74"/>
    <p:sldId id="2406" r:id="rId75"/>
    <p:sldId id="2407" r:id="rId76"/>
    <p:sldId id="2408" r:id="rId77"/>
    <p:sldId id="2409" r:id="rId78"/>
    <p:sldId id="2410" r:id="rId79"/>
    <p:sldId id="2411" r:id="rId80"/>
    <p:sldId id="2412" r:id="rId81"/>
    <p:sldId id="2413" r:id="rId82"/>
    <p:sldId id="2414" r:id="rId83"/>
    <p:sldId id="2415" r:id="rId84"/>
    <p:sldId id="2416" r:id="rId85"/>
    <p:sldId id="2417" r:id="rId86"/>
    <p:sldId id="2418" r:id="rId87"/>
    <p:sldId id="2419" r:id="rId88"/>
    <p:sldId id="2420" r:id="rId89"/>
    <p:sldId id="2421" r:id="rId90"/>
    <p:sldId id="2422" r:id="rId91"/>
    <p:sldId id="2423" r:id="rId92"/>
    <p:sldId id="2424" r:id="rId93"/>
    <p:sldId id="2425" r:id="rId94"/>
    <p:sldId id="2426" r:id="rId95"/>
    <p:sldId id="2427" r:id="rId96"/>
    <p:sldId id="2428" r:id="rId97"/>
    <p:sldId id="2429" r:id="rId98"/>
    <p:sldId id="2430" r:id="rId99"/>
    <p:sldId id="2431" r:id="rId100"/>
    <p:sldId id="2432" r:id="rId101"/>
    <p:sldId id="2433" r:id="rId102"/>
    <p:sldId id="2434" r:id="rId103"/>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B2A101F-0B1F-4232-A776-AC0C1AAD80AF}">
          <p14:sldIdLst>
            <p14:sldId id="2336"/>
            <p14:sldId id="2339"/>
            <p14:sldId id="2340"/>
            <p14:sldId id="2341"/>
            <p14:sldId id="2342"/>
            <p14:sldId id="2343"/>
            <p14:sldId id="2344"/>
            <p14:sldId id="2345"/>
            <p14:sldId id="2346"/>
            <p14:sldId id="2347"/>
            <p14:sldId id="2348"/>
            <p14:sldId id="2349"/>
            <p14:sldId id="2350"/>
            <p14:sldId id="2351"/>
            <p14:sldId id="2352"/>
            <p14:sldId id="2353"/>
            <p14:sldId id="2354"/>
            <p14:sldId id="2355"/>
            <p14:sldId id="2356"/>
            <p14:sldId id="2357"/>
            <p14:sldId id="2358"/>
            <p14:sldId id="2359"/>
            <p14:sldId id="2360"/>
            <p14:sldId id="2361"/>
            <p14:sldId id="2362"/>
            <p14:sldId id="2363"/>
            <p14:sldId id="2364"/>
            <p14:sldId id="2365"/>
            <p14:sldId id="2366"/>
            <p14:sldId id="2367"/>
            <p14:sldId id="2368"/>
            <p14:sldId id="2369"/>
            <p14:sldId id="2370"/>
            <p14:sldId id="2371"/>
            <p14:sldId id="2372"/>
            <p14:sldId id="2373"/>
            <p14:sldId id="2374"/>
            <p14:sldId id="2375"/>
            <p14:sldId id="2376"/>
            <p14:sldId id="2377"/>
            <p14:sldId id="2378"/>
            <p14:sldId id="2379"/>
            <p14:sldId id="2380"/>
            <p14:sldId id="2381"/>
            <p14:sldId id="2382"/>
            <p14:sldId id="2383"/>
            <p14:sldId id="2384"/>
            <p14:sldId id="2385"/>
            <p14:sldId id="2386"/>
            <p14:sldId id="2387"/>
            <p14:sldId id="2388"/>
            <p14:sldId id="2389"/>
            <p14:sldId id="2390"/>
            <p14:sldId id="2391"/>
            <p14:sldId id="2392"/>
            <p14:sldId id="2393"/>
            <p14:sldId id="2394"/>
            <p14:sldId id="2395"/>
            <p14:sldId id="2396"/>
            <p14:sldId id="2397"/>
            <p14:sldId id="2398"/>
            <p14:sldId id="2399"/>
            <p14:sldId id="2400"/>
            <p14:sldId id="2401"/>
            <p14:sldId id="2402"/>
            <p14:sldId id="2403"/>
            <p14:sldId id="2404"/>
            <p14:sldId id="2405"/>
            <p14:sldId id="2406"/>
            <p14:sldId id="2407"/>
            <p14:sldId id="2408"/>
            <p14:sldId id="2409"/>
            <p14:sldId id="2410"/>
            <p14:sldId id="2411"/>
            <p14:sldId id="2412"/>
            <p14:sldId id="2413"/>
            <p14:sldId id="2414"/>
            <p14:sldId id="2415"/>
            <p14:sldId id="2416"/>
            <p14:sldId id="2417"/>
            <p14:sldId id="2418"/>
            <p14:sldId id="2419"/>
            <p14:sldId id="2420"/>
            <p14:sldId id="2421"/>
            <p14:sldId id="2422"/>
            <p14:sldId id="2423"/>
            <p14:sldId id="2424"/>
            <p14:sldId id="2425"/>
            <p14:sldId id="2426"/>
            <p14:sldId id="2427"/>
            <p14:sldId id="2428"/>
            <p14:sldId id="2429"/>
            <p14:sldId id="2430"/>
            <p14:sldId id="2431"/>
            <p14:sldId id="2432"/>
            <p14:sldId id="2433"/>
            <p14:sldId id="243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SIER, CLINTON E Maj Gen USAF HAF AF/AF/A5R" initials="CCEMGUHA" lastIdx="18" clrIdx="0">
    <p:extLst>
      <p:ext uri="{19B8F6BF-5375-455C-9EA6-DF929625EA0E}">
        <p15:presenceInfo xmlns:p15="http://schemas.microsoft.com/office/powerpoint/2012/main" userId="S-1-5-21-1271409858-1095883707-2794662393-3124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384"/>
    <a:srgbClr val="FFCCCC"/>
    <a:srgbClr val="0000FF"/>
    <a:srgbClr val="002060"/>
    <a:srgbClr val="03134A"/>
    <a:srgbClr val="7287BE"/>
    <a:srgbClr val="B2B2B2"/>
    <a:srgbClr val="DDDDDD"/>
    <a:srgbClr val="00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1E82BE-FCA4-4276-9FF8-50BFC22BDD8B}" v="37" dt="2019-04-19T19:17:12.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3883" autoAdjust="0"/>
  </p:normalViewPr>
  <p:slideViewPr>
    <p:cSldViewPr snapToGrid="0">
      <p:cViewPr varScale="1">
        <p:scale>
          <a:sx n="106" d="100"/>
          <a:sy n="106" d="100"/>
        </p:scale>
        <p:origin x="1098"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328"/>
    </p:cViewPr>
  </p:sorterViewPr>
  <p:notesViewPr>
    <p:cSldViewPr snapToGrid="0">
      <p:cViewPr>
        <p:scale>
          <a:sx n="50" d="100"/>
          <a:sy n="50" d="100"/>
        </p:scale>
        <p:origin x="4608" y="109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presProps" Target="presProps.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heme" Target="theme/theme1.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 Allison [USA]" userId="84862ece-c130-421e-becf-699a158375c6" providerId="ADAL" clId="{9C1E82BE-FCA4-4276-9FF8-50BFC22BDD8B}"/>
    <pc:docChg chg="addSld delSld modSld modSection">
      <pc:chgData name="Cole, Allison [USA]" userId="84862ece-c130-421e-becf-699a158375c6" providerId="ADAL" clId="{9C1E82BE-FCA4-4276-9FF8-50BFC22BDD8B}" dt="2019-04-19T19:17:12.767" v="36"/>
      <pc:docMkLst>
        <pc:docMk/>
      </pc:docMkLst>
      <pc:sldChg chg="add del">
        <pc:chgData name="Cole, Allison [USA]" userId="84862ece-c130-421e-becf-699a158375c6" providerId="ADAL" clId="{9C1E82BE-FCA4-4276-9FF8-50BFC22BDD8B}" dt="2019-04-19T17:12:52.445" v="35"/>
        <pc:sldMkLst>
          <pc:docMk/>
          <pc:sldMk cId="2529331379" sldId="2329"/>
        </pc:sldMkLst>
      </pc:sldChg>
      <pc:sldChg chg="add del">
        <pc:chgData name="Cole, Allison [USA]" userId="84862ece-c130-421e-becf-699a158375c6" providerId="ADAL" clId="{9C1E82BE-FCA4-4276-9FF8-50BFC22BDD8B}" dt="2019-04-19T17:12:52.445" v="35"/>
        <pc:sldMkLst>
          <pc:docMk/>
          <pc:sldMk cId="94191485" sldId="2330"/>
        </pc:sldMkLst>
      </pc:sldChg>
      <pc:sldChg chg="add del">
        <pc:chgData name="Cole, Allison [USA]" userId="84862ece-c130-421e-becf-699a158375c6" providerId="ADAL" clId="{9C1E82BE-FCA4-4276-9FF8-50BFC22BDD8B}" dt="2019-04-19T17:12:52.445" v="35"/>
        <pc:sldMkLst>
          <pc:docMk/>
          <pc:sldMk cId="2989942960" sldId="2332"/>
        </pc:sldMkLst>
      </pc:sldChg>
      <pc:sldChg chg="add del">
        <pc:chgData name="Cole, Allison [USA]" userId="84862ece-c130-421e-becf-699a158375c6" providerId="ADAL" clId="{9C1E82BE-FCA4-4276-9FF8-50BFC22BDD8B}" dt="2019-04-19T17:12:52.445" v="35"/>
        <pc:sldMkLst>
          <pc:docMk/>
          <pc:sldMk cId="3723480503" sldId="2334"/>
        </pc:sldMkLst>
      </pc:sldChg>
      <pc:sldChg chg="modSp">
        <pc:chgData name="Cole, Allison [USA]" userId="84862ece-c130-421e-becf-699a158375c6" providerId="ADAL" clId="{9C1E82BE-FCA4-4276-9FF8-50BFC22BDD8B}" dt="2019-04-19T17:03:50.075" v="6" actId="20577"/>
        <pc:sldMkLst>
          <pc:docMk/>
          <pc:sldMk cId="1764536666" sldId="2336"/>
        </pc:sldMkLst>
        <pc:spChg chg="mod">
          <ac:chgData name="Cole, Allison [USA]" userId="84862ece-c130-421e-becf-699a158375c6" providerId="ADAL" clId="{9C1E82BE-FCA4-4276-9FF8-50BFC22BDD8B}" dt="2019-04-19T17:03:50.075" v="6" actId="20577"/>
          <ac:spMkLst>
            <pc:docMk/>
            <pc:sldMk cId="1764536666" sldId="2336"/>
            <ac:spMk id="4" creationId="{FF67C13E-4F11-4FA8-A995-7374555C4F7F}"/>
          </ac:spMkLst>
        </pc:spChg>
      </pc:sldChg>
      <pc:sldChg chg="add del">
        <pc:chgData name="Cole, Allison [USA]" userId="84862ece-c130-421e-becf-699a158375c6" providerId="ADAL" clId="{9C1E82BE-FCA4-4276-9FF8-50BFC22BDD8B}" dt="2019-04-19T17:12:52.445" v="35"/>
        <pc:sldMkLst>
          <pc:docMk/>
          <pc:sldMk cId="3081758011" sldId="2340"/>
        </pc:sldMkLst>
      </pc:sldChg>
      <pc:sldChg chg="modSp">
        <pc:chgData name="Cole, Allison [USA]" userId="84862ece-c130-421e-becf-699a158375c6" providerId="ADAL" clId="{9C1E82BE-FCA4-4276-9FF8-50BFC22BDD8B}" dt="2019-04-19T17:03:31.724" v="2" actId="20577"/>
        <pc:sldMkLst>
          <pc:docMk/>
          <pc:sldMk cId="49699052" sldId="2341"/>
        </pc:sldMkLst>
        <pc:spChg chg="mod">
          <ac:chgData name="Cole, Allison [USA]" userId="84862ece-c130-421e-becf-699a158375c6" providerId="ADAL" clId="{9C1E82BE-FCA4-4276-9FF8-50BFC22BDD8B}" dt="2019-04-19T17:03:31.724" v="2" actId="20577"/>
          <ac:spMkLst>
            <pc:docMk/>
            <pc:sldMk cId="49699052" sldId="2341"/>
            <ac:spMk id="2" creationId="{9F3B8D29-1A74-4F4A-B0F9-F7D790B47B43}"/>
          </ac:spMkLst>
        </pc:spChg>
      </pc:sldChg>
      <pc:sldChg chg="add del">
        <pc:chgData name="Cole, Allison [USA]" userId="84862ece-c130-421e-becf-699a158375c6" providerId="ADAL" clId="{9C1E82BE-FCA4-4276-9FF8-50BFC22BDD8B}" dt="2019-04-19T17:12:52.445" v="35"/>
        <pc:sldMkLst>
          <pc:docMk/>
          <pc:sldMk cId="1356415245" sldId="2343"/>
        </pc:sldMkLst>
      </pc:sldChg>
      <pc:sldChg chg="add del">
        <pc:chgData name="Cole, Allison [USA]" userId="84862ece-c130-421e-becf-699a158375c6" providerId="ADAL" clId="{9C1E82BE-FCA4-4276-9FF8-50BFC22BDD8B}" dt="2019-04-19T17:12:52.445" v="35"/>
        <pc:sldMkLst>
          <pc:docMk/>
          <pc:sldMk cId="2775848009" sldId="2345"/>
        </pc:sldMkLst>
      </pc:sldChg>
      <pc:sldChg chg="add del">
        <pc:chgData name="Cole, Allison [USA]" userId="84862ece-c130-421e-becf-699a158375c6" providerId="ADAL" clId="{9C1E82BE-FCA4-4276-9FF8-50BFC22BDD8B}" dt="2019-04-19T17:12:52.445" v="35"/>
        <pc:sldMkLst>
          <pc:docMk/>
          <pc:sldMk cId="3453910837" sldId="2348"/>
        </pc:sldMkLst>
      </pc:sldChg>
      <pc:sldChg chg="add del">
        <pc:chgData name="Cole, Allison [USA]" userId="84862ece-c130-421e-becf-699a158375c6" providerId="ADAL" clId="{9C1E82BE-FCA4-4276-9FF8-50BFC22BDD8B}" dt="2019-04-19T17:12:52.445" v="35"/>
        <pc:sldMkLst>
          <pc:docMk/>
          <pc:sldMk cId="1233844221" sldId="2349"/>
        </pc:sldMkLst>
      </pc:sldChg>
      <pc:sldChg chg="add del">
        <pc:chgData name="Cole, Allison [USA]" userId="84862ece-c130-421e-becf-699a158375c6" providerId="ADAL" clId="{9C1E82BE-FCA4-4276-9FF8-50BFC22BDD8B}" dt="2019-04-19T17:12:52.445" v="35"/>
        <pc:sldMkLst>
          <pc:docMk/>
          <pc:sldMk cId="351098814" sldId="2350"/>
        </pc:sldMkLst>
      </pc:sldChg>
      <pc:sldChg chg="add del">
        <pc:chgData name="Cole, Allison [USA]" userId="84862ece-c130-421e-becf-699a158375c6" providerId="ADAL" clId="{9C1E82BE-FCA4-4276-9FF8-50BFC22BDD8B}" dt="2019-04-19T17:12:52.445" v="35"/>
        <pc:sldMkLst>
          <pc:docMk/>
          <pc:sldMk cId="2937630627" sldId="2351"/>
        </pc:sldMkLst>
      </pc:sldChg>
      <pc:sldChg chg="modSp">
        <pc:chgData name="Cole, Allison [USA]" userId="84862ece-c130-421e-becf-699a158375c6" providerId="ADAL" clId="{9C1E82BE-FCA4-4276-9FF8-50BFC22BDD8B}" dt="2019-04-19T17:11:41.273" v="21" actId="1036"/>
        <pc:sldMkLst>
          <pc:docMk/>
          <pc:sldMk cId="4056049948" sldId="2356"/>
        </pc:sldMkLst>
        <pc:spChg chg="mod">
          <ac:chgData name="Cole, Allison [USA]" userId="84862ece-c130-421e-becf-699a158375c6" providerId="ADAL" clId="{9C1E82BE-FCA4-4276-9FF8-50BFC22BDD8B}" dt="2019-04-19T17:11:41.273" v="21" actId="1036"/>
          <ac:spMkLst>
            <pc:docMk/>
            <pc:sldMk cId="4056049948" sldId="2356"/>
            <ac:spMk id="9" creationId="{E3443FFB-4E4B-436D-9532-09864A0A6324}"/>
          </ac:spMkLst>
        </pc:spChg>
        <pc:cxnChg chg="mod">
          <ac:chgData name="Cole, Allison [USA]" userId="84862ece-c130-421e-becf-699a158375c6" providerId="ADAL" clId="{9C1E82BE-FCA4-4276-9FF8-50BFC22BDD8B}" dt="2019-04-19T17:11:41.273" v="21" actId="1036"/>
          <ac:cxnSpMkLst>
            <pc:docMk/>
            <pc:sldMk cId="4056049948" sldId="2356"/>
            <ac:cxnSpMk id="8" creationId="{93A7EE8D-D6F7-4F37-A449-7ED8F80FF18B}"/>
          </ac:cxnSpMkLst>
        </pc:cxnChg>
      </pc:sldChg>
      <pc:sldChg chg="add del">
        <pc:chgData name="Cole, Allison [USA]" userId="84862ece-c130-421e-becf-699a158375c6" providerId="ADAL" clId="{9C1E82BE-FCA4-4276-9FF8-50BFC22BDD8B}" dt="2019-04-19T17:10:39.293" v="8"/>
        <pc:sldMkLst>
          <pc:docMk/>
          <pc:sldMk cId="1256757470" sldId="2357"/>
        </pc:sldMkLst>
      </pc:sldChg>
      <pc:sldChg chg="add del">
        <pc:chgData name="Cole, Allison [USA]" userId="84862ece-c130-421e-becf-699a158375c6" providerId="ADAL" clId="{9C1E82BE-FCA4-4276-9FF8-50BFC22BDD8B}" dt="2019-04-19T17:12:52.445" v="35"/>
        <pc:sldMkLst>
          <pc:docMk/>
          <pc:sldMk cId="1149956761" sldId="2359"/>
        </pc:sldMkLst>
      </pc:sldChg>
      <pc:sldChg chg="add del">
        <pc:chgData name="Cole, Allison [USA]" userId="84862ece-c130-421e-becf-699a158375c6" providerId="ADAL" clId="{9C1E82BE-FCA4-4276-9FF8-50BFC22BDD8B}" dt="2019-04-19T17:12:52.445" v="35"/>
        <pc:sldMkLst>
          <pc:docMk/>
          <pc:sldMk cId="68511836" sldId="2360"/>
        </pc:sldMkLst>
      </pc:sldChg>
      <pc:sldChg chg="add">
        <pc:chgData name="Cole, Allison [USA]" userId="84862ece-c130-421e-becf-699a158375c6" providerId="ADAL" clId="{9C1E82BE-FCA4-4276-9FF8-50BFC22BDD8B}" dt="2019-04-19T19:17:12.767" v="36"/>
        <pc:sldMkLst>
          <pc:docMk/>
          <pc:sldMk cId="2701427983" sldId="236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3" y="1"/>
            <a:ext cx="3037735" cy="459748"/>
          </a:xfrm>
          <a:prstGeom prst="rect">
            <a:avLst/>
          </a:prstGeom>
          <a:noFill/>
          <a:ln w="12700">
            <a:noFill/>
            <a:miter lim="800000"/>
            <a:headEnd/>
            <a:tailEnd/>
          </a:ln>
          <a:effectLst/>
        </p:spPr>
        <p:txBody>
          <a:bodyPr vert="horz" wrap="square" lIns="92963" tIns="46478" rIns="92963" bIns="46478" numCol="1" anchor="t" anchorCtr="0" compatLnSpc="1">
            <a:prstTxWarp prst="textNoShape">
              <a:avLst/>
            </a:prstTxWarp>
          </a:bodyPr>
          <a:lstStyle>
            <a:lvl1pPr algn="l">
              <a:defRPr sz="1200">
                <a:latin typeface="Arial" charset="0"/>
              </a:defRPr>
            </a:lvl1pPr>
          </a:lstStyle>
          <a:p>
            <a:pPr>
              <a:defRPr/>
            </a:pPr>
            <a:endParaRPr lang="en-US"/>
          </a:p>
        </p:txBody>
      </p:sp>
      <p:sp>
        <p:nvSpPr>
          <p:cNvPr id="82947" name="Rectangle 3"/>
          <p:cNvSpPr>
            <a:spLocks noGrp="1" noChangeArrowheads="1"/>
          </p:cNvSpPr>
          <p:nvPr>
            <p:ph type="dt" sz="quarter" idx="1"/>
          </p:nvPr>
        </p:nvSpPr>
        <p:spPr bwMode="auto">
          <a:xfrm>
            <a:off x="3972667" y="1"/>
            <a:ext cx="3037734" cy="459748"/>
          </a:xfrm>
          <a:prstGeom prst="rect">
            <a:avLst/>
          </a:prstGeom>
          <a:noFill/>
          <a:ln w="12700">
            <a:noFill/>
            <a:miter lim="800000"/>
            <a:headEnd/>
            <a:tailEnd/>
          </a:ln>
          <a:effectLst/>
        </p:spPr>
        <p:txBody>
          <a:bodyPr vert="horz" wrap="square" lIns="92963" tIns="46478" rIns="92963" bIns="46478" numCol="1" anchor="t" anchorCtr="0" compatLnSpc="1">
            <a:prstTxWarp prst="textNoShape">
              <a:avLst/>
            </a:prstTxWarp>
          </a:bodyPr>
          <a:lstStyle>
            <a:lvl1pPr algn="r">
              <a:defRPr sz="1200">
                <a:latin typeface="Arial" charset="0"/>
              </a:defRPr>
            </a:lvl1pPr>
          </a:lstStyle>
          <a:p>
            <a:pPr>
              <a:defRPr/>
            </a:pPr>
            <a:endParaRPr lang="en-US"/>
          </a:p>
        </p:txBody>
      </p:sp>
      <p:sp>
        <p:nvSpPr>
          <p:cNvPr id="82948" name="Rectangle 4"/>
          <p:cNvSpPr>
            <a:spLocks noGrp="1" noChangeArrowheads="1"/>
          </p:cNvSpPr>
          <p:nvPr>
            <p:ph type="ftr" sz="quarter" idx="2"/>
          </p:nvPr>
        </p:nvSpPr>
        <p:spPr bwMode="auto">
          <a:xfrm>
            <a:off x="3" y="8823972"/>
            <a:ext cx="3037735" cy="459748"/>
          </a:xfrm>
          <a:prstGeom prst="rect">
            <a:avLst/>
          </a:prstGeom>
          <a:noFill/>
          <a:ln w="12700">
            <a:noFill/>
            <a:miter lim="800000"/>
            <a:headEnd/>
            <a:tailEnd/>
          </a:ln>
          <a:effectLst/>
        </p:spPr>
        <p:txBody>
          <a:bodyPr vert="horz" wrap="square" lIns="92963" tIns="46478" rIns="92963" bIns="46478" numCol="1" anchor="b" anchorCtr="0" compatLnSpc="1">
            <a:prstTxWarp prst="textNoShape">
              <a:avLst/>
            </a:prstTxWarp>
          </a:bodyPr>
          <a:lstStyle>
            <a:lvl1pPr algn="l">
              <a:defRPr sz="1200">
                <a:latin typeface="Arial" charset="0"/>
              </a:defRPr>
            </a:lvl1pPr>
          </a:lstStyle>
          <a:p>
            <a:pPr>
              <a:defRPr/>
            </a:pPr>
            <a:endParaRPr lang="en-US"/>
          </a:p>
        </p:txBody>
      </p:sp>
      <p:sp>
        <p:nvSpPr>
          <p:cNvPr id="82949" name="Rectangle 5"/>
          <p:cNvSpPr>
            <a:spLocks noGrp="1" noChangeArrowheads="1"/>
          </p:cNvSpPr>
          <p:nvPr>
            <p:ph type="sldNum" sz="quarter" idx="3"/>
          </p:nvPr>
        </p:nvSpPr>
        <p:spPr bwMode="auto">
          <a:xfrm>
            <a:off x="3972667" y="8823972"/>
            <a:ext cx="3037734" cy="459748"/>
          </a:xfrm>
          <a:prstGeom prst="rect">
            <a:avLst/>
          </a:prstGeom>
          <a:noFill/>
          <a:ln w="12700">
            <a:noFill/>
            <a:miter lim="800000"/>
            <a:headEnd/>
            <a:tailEnd/>
          </a:ln>
          <a:effectLst/>
        </p:spPr>
        <p:txBody>
          <a:bodyPr vert="horz" wrap="square" lIns="92963" tIns="46478" rIns="92963" bIns="46478" numCol="1" anchor="b" anchorCtr="0" compatLnSpc="1">
            <a:prstTxWarp prst="textNoShape">
              <a:avLst/>
            </a:prstTxWarp>
          </a:bodyPr>
          <a:lstStyle>
            <a:lvl1pPr algn="r">
              <a:defRPr sz="1200"/>
            </a:lvl1pPr>
          </a:lstStyle>
          <a:p>
            <a:pPr>
              <a:defRPr/>
            </a:pPr>
            <a:fld id="{32DDD842-577F-4E6C-A169-DD40CF1596CD}" type="slidenum">
              <a:rPr lang="en-US" altLang="en-US"/>
              <a:pPr>
                <a:defRPr/>
              </a:pPr>
              <a:t>‹#›</a:t>
            </a:fld>
            <a:endParaRPr lang="en-US" altLang="en-US"/>
          </a:p>
        </p:txBody>
      </p:sp>
    </p:spTree>
    <p:extLst>
      <p:ext uri="{BB962C8B-B14F-4D97-AF65-F5344CB8AC3E}">
        <p14:creationId xmlns:p14="http://schemas.microsoft.com/office/powerpoint/2010/main" val="1482631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 y="1"/>
            <a:ext cx="3037735" cy="464504"/>
          </a:xfrm>
          <a:prstGeom prst="rect">
            <a:avLst/>
          </a:prstGeom>
          <a:noFill/>
          <a:ln w="9525">
            <a:noFill/>
            <a:miter lim="800000"/>
            <a:headEnd/>
            <a:tailEnd/>
          </a:ln>
          <a:effectLst/>
        </p:spPr>
        <p:txBody>
          <a:bodyPr vert="horz" wrap="square" lIns="92963" tIns="46478" rIns="92963" bIns="46478" numCol="1" anchor="t" anchorCtr="0" compatLnSpc="1">
            <a:prstTxWarp prst="textNoShape">
              <a:avLst/>
            </a:prstTxWarp>
          </a:bodyPr>
          <a:lstStyle>
            <a:lvl1pPr algn="l">
              <a:defRPr sz="1200">
                <a:latin typeface="Arial" charset="0"/>
              </a:defRPr>
            </a:lvl1pPr>
          </a:lstStyle>
          <a:p>
            <a:pPr>
              <a:defRPr/>
            </a:pPr>
            <a:endParaRPr lang="en-US"/>
          </a:p>
        </p:txBody>
      </p:sp>
      <p:sp>
        <p:nvSpPr>
          <p:cNvPr id="39939" name="Rectangle 3"/>
          <p:cNvSpPr>
            <a:spLocks noGrp="1" noChangeArrowheads="1"/>
          </p:cNvSpPr>
          <p:nvPr>
            <p:ph type="dt" idx="1"/>
          </p:nvPr>
        </p:nvSpPr>
        <p:spPr bwMode="auto">
          <a:xfrm>
            <a:off x="3972667" y="1"/>
            <a:ext cx="3037734" cy="464504"/>
          </a:xfrm>
          <a:prstGeom prst="rect">
            <a:avLst/>
          </a:prstGeom>
          <a:noFill/>
          <a:ln w="9525">
            <a:noFill/>
            <a:miter lim="800000"/>
            <a:headEnd/>
            <a:tailEnd/>
          </a:ln>
          <a:effectLst/>
        </p:spPr>
        <p:txBody>
          <a:bodyPr vert="horz" wrap="square" lIns="92963" tIns="46478" rIns="92963" bIns="46478"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34933" y="4416744"/>
            <a:ext cx="5140539" cy="4182112"/>
          </a:xfrm>
          <a:prstGeom prst="rect">
            <a:avLst/>
          </a:prstGeom>
          <a:noFill/>
          <a:ln w="9525">
            <a:noFill/>
            <a:miter lim="800000"/>
            <a:headEnd/>
            <a:tailEnd/>
          </a:ln>
          <a:effectLst/>
        </p:spPr>
        <p:txBody>
          <a:bodyPr vert="horz" wrap="square" lIns="92963" tIns="46478" rIns="92963" bIns="4647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3" y="8831899"/>
            <a:ext cx="3037735" cy="464502"/>
          </a:xfrm>
          <a:prstGeom prst="rect">
            <a:avLst/>
          </a:prstGeom>
          <a:noFill/>
          <a:ln w="9525">
            <a:noFill/>
            <a:miter lim="800000"/>
            <a:headEnd/>
            <a:tailEnd/>
          </a:ln>
          <a:effectLst/>
        </p:spPr>
        <p:txBody>
          <a:bodyPr vert="horz" wrap="square" lIns="92963" tIns="46478" rIns="92963" bIns="46478" numCol="1" anchor="b" anchorCtr="0" compatLnSpc="1">
            <a:prstTxWarp prst="textNoShape">
              <a:avLst/>
            </a:prstTxWarp>
          </a:bodyPr>
          <a:lstStyle>
            <a:lvl1pPr algn="l">
              <a:defRPr sz="1200">
                <a:latin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3972667" y="8831899"/>
            <a:ext cx="3037734" cy="464502"/>
          </a:xfrm>
          <a:prstGeom prst="rect">
            <a:avLst/>
          </a:prstGeom>
          <a:noFill/>
          <a:ln w="9525">
            <a:noFill/>
            <a:miter lim="800000"/>
            <a:headEnd/>
            <a:tailEnd/>
          </a:ln>
          <a:effectLst/>
        </p:spPr>
        <p:txBody>
          <a:bodyPr vert="horz" wrap="square" lIns="92963" tIns="46478" rIns="92963" bIns="46478" numCol="1" anchor="b" anchorCtr="0" compatLnSpc="1">
            <a:prstTxWarp prst="textNoShape">
              <a:avLst/>
            </a:prstTxWarp>
          </a:bodyPr>
          <a:lstStyle>
            <a:lvl1pPr algn="r">
              <a:defRPr sz="1200"/>
            </a:lvl1pPr>
          </a:lstStyle>
          <a:p>
            <a:pPr>
              <a:defRPr/>
            </a:pPr>
            <a:fld id="{80728EB3-2CF2-46D0-ADB6-A8EE5D2820CD}" type="slidenum">
              <a:rPr lang="en-US" altLang="en-US"/>
              <a:pPr>
                <a:defRPr/>
              </a:pPr>
              <a:t>‹#›</a:t>
            </a:fld>
            <a:endParaRPr lang="en-US" altLang="en-US"/>
          </a:p>
        </p:txBody>
      </p:sp>
    </p:spTree>
    <p:extLst>
      <p:ext uri="{BB962C8B-B14F-4D97-AF65-F5344CB8AC3E}">
        <p14:creationId xmlns:p14="http://schemas.microsoft.com/office/powerpoint/2010/main" val="1008187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um-crm.csd.disa.mil/app/answers/detail/a_id/1592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eopf_hd@telesishq.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gum-crm.csd.disa.mil/app/answers/detail/a_id/17348"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gum-crm.csd.disa.mil/app/answers/detail/a_id/24228" TargetMode="External"/><Relationship Id="rId4" Type="http://schemas.openxmlformats.org/officeDocument/2006/relationships/hyperlink" Target="https://gum-crm.csd.disa.mil/app/answers/detail/a_id/23065"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mailto:petecivpay@us.af.mi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tsp.gov/"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2927350" y="514350"/>
            <a:ext cx="3441700" cy="2581275"/>
          </a:xfrm>
          <a:ln/>
        </p:spPr>
      </p:sp>
      <p:sp>
        <p:nvSpPr>
          <p:cNvPr id="70659" name="Notes Placeholder 2"/>
          <p:cNvSpPr>
            <a:spLocks noGrp="1"/>
          </p:cNvSpPr>
          <p:nvPr>
            <p:ph type="body" idx="1"/>
          </p:nvPr>
        </p:nvSpPr>
        <p:spPr>
          <a:noFill/>
          <a:ln/>
        </p:spPr>
        <p:txBody>
          <a:bodyPr>
            <a:normAutofit/>
          </a:bodyPr>
          <a:lstStyle/>
          <a:p>
            <a:r>
              <a:rPr lang="en-US" dirty="0" smtClean="0"/>
              <a:t>PRESENTER:  Please silence all cell phones and electronic devices.</a:t>
            </a:r>
          </a:p>
          <a:p>
            <a:r>
              <a:rPr lang="en-US" dirty="0" smtClean="0"/>
              <a:t>In-processing brief is about one hour and followed by Payroll briefing.</a:t>
            </a:r>
          </a:p>
          <a:p>
            <a:r>
              <a:rPr lang="en-US" dirty="0" smtClean="0"/>
              <a:t>Restrooms are down the hall to the right.</a:t>
            </a:r>
          </a:p>
          <a:p>
            <a:r>
              <a:rPr lang="en-US" dirty="0" smtClean="0"/>
              <a:t>In the event of an emergency, primary evacuation is to the parking lot of Bldg. 600, directly south of this building. If an alternative evacuation location is needed, please follow our directions.</a:t>
            </a:r>
          </a:p>
        </p:txBody>
      </p:sp>
      <p:sp>
        <p:nvSpPr>
          <p:cNvPr id="70660" name="Slide Number Placeholder 3"/>
          <p:cNvSpPr>
            <a:spLocks noGrp="1"/>
          </p:cNvSpPr>
          <p:nvPr>
            <p:ph type="sldNum" sz="quarter" idx="5"/>
          </p:nvPr>
        </p:nvSpPr>
        <p:spPr>
          <a:noFill/>
        </p:spPr>
        <p:txBody>
          <a:bodyPr/>
          <a:lstStyle/>
          <a:p>
            <a:fld id="{7A594ACD-4C23-44B0-90F9-64AED83392E2}" type="slidenum">
              <a:rPr lang="en-US" smtClean="0"/>
              <a:pPr/>
              <a:t>2</a:t>
            </a:fld>
            <a:endParaRPr lang="en-US" smtClean="0"/>
          </a:p>
        </p:txBody>
      </p:sp>
      <p:sp>
        <p:nvSpPr>
          <p:cNvPr id="2" name="Date Placeholder 1"/>
          <p:cNvSpPr>
            <a:spLocks noGrp="1"/>
          </p:cNvSpPr>
          <p:nvPr>
            <p:ph type="dt" idx="10"/>
          </p:nvPr>
        </p:nvSpPr>
        <p:spPr/>
        <p:txBody>
          <a:bodyPr/>
          <a:lstStyle/>
          <a:p>
            <a:pPr>
              <a:defRPr/>
            </a:pPr>
            <a:fld id="{AA0E44D4-68ED-437F-8474-931817FD39A5}"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5861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2927350" y="514350"/>
            <a:ext cx="3441700" cy="2581275"/>
          </a:xfrm>
          <a:ln/>
        </p:spPr>
      </p:sp>
      <p:sp>
        <p:nvSpPr>
          <p:cNvPr id="62467" name="Notes Placeholder 2"/>
          <p:cNvSpPr>
            <a:spLocks noGrp="1"/>
          </p:cNvSpPr>
          <p:nvPr>
            <p:ph type="body" idx="1"/>
          </p:nvPr>
        </p:nvSpPr>
        <p:spPr>
          <a:ln/>
        </p:spPr>
        <p:txBody>
          <a:bodyPr>
            <a:normAutofit/>
          </a:bodyPr>
          <a:lstStyle/>
          <a:p>
            <a:pPr>
              <a:defRPr/>
            </a:pPr>
            <a:endParaRPr lang="en-US" dirty="0" smtClean="0"/>
          </a:p>
        </p:txBody>
      </p:sp>
      <p:sp>
        <p:nvSpPr>
          <p:cNvPr id="72708" name="Slide Number Placeholder 3"/>
          <p:cNvSpPr>
            <a:spLocks noGrp="1"/>
          </p:cNvSpPr>
          <p:nvPr>
            <p:ph type="sldNum" sz="quarter" idx="5"/>
          </p:nvPr>
        </p:nvSpPr>
        <p:spPr>
          <a:noFill/>
        </p:spPr>
        <p:txBody>
          <a:bodyPr/>
          <a:lstStyle/>
          <a:p>
            <a:fld id="{C5666C7C-2C50-43A6-BEA2-999E415848FC}" type="slidenum">
              <a:rPr lang="en-US" smtClean="0"/>
              <a:pPr/>
              <a:t>12</a:t>
            </a:fld>
            <a:endParaRPr lang="en-US" smtClean="0"/>
          </a:p>
        </p:txBody>
      </p:sp>
      <p:sp>
        <p:nvSpPr>
          <p:cNvPr id="2" name="Date Placeholder 1"/>
          <p:cNvSpPr>
            <a:spLocks noGrp="1"/>
          </p:cNvSpPr>
          <p:nvPr>
            <p:ph type="dt" idx="10"/>
          </p:nvPr>
        </p:nvSpPr>
        <p:spPr/>
        <p:txBody>
          <a:bodyPr/>
          <a:lstStyle/>
          <a:p>
            <a:pPr>
              <a:defRPr/>
            </a:pPr>
            <a:fld id="{E95180FC-1D70-4B8D-827B-D974B952B0E8}"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317728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2927350" y="514350"/>
            <a:ext cx="3441700" cy="2581275"/>
          </a:xfrm>
          <a:ln/>
        </p:spPr>
      </p:sp>
      <p:sp>
        <p:nvSpPr>
          <p:cNvPr id="62467" name="Notes Placeholder 2"/>
          <p:cNvSpPr>
            <a:spLocks noGrp="1"/>
          </p:cNvSpPr>
          <p:nvPr>
            <p:ph type="body" idx="1"/>
          </p:nvPr>
        </p:nvSpPr>
        <p:spPr>
          <a:ln/>
        </p:spPr>
        <p:txBody>
          <a:bodyPr>
            <a:normAutofit/>
          </a:bodyPr>
          <a:lstStyle/>
          <a:p>
            <a:pPr>
              <a:defRPr/>
            </a:pPr>
            <a:endParaRPr lang="en-US" dirty="0" smtClean="0"/>
          </a:p>
        </p:txBody>
      </p:sp>
      <p:sp>
        <p:nvSpPr>
          <p:cNvPr id="72708" name="Slide Number Placeholder 3"/>
          <p:cNvSpPr>
            <a:spLocks noGrp="1"/>
          </p:cNvSpPr>
          <p:nvPr>
            <p:ph type="sldNum" sz="quarter" idx="5"/>
          </p:nvPr>
        </p:nvSpPr>
        <p:spPr>
          <a:noFill/>
        </p:spPr>
        <p:txBody>
          <a:bodyPr/>
          <a:lstStyle/>
          <a:p>
            <a:fld id="{C5666C7C-2C50-43A6-BEA2-999E415848FC}" type="slidenum">
              <a:rPr lang="en-US" smtClean="0"/>
              <a:pPr/>
              <a:t>13</a:t>
            </a:fld>
            <a:endParaRPr lang="en-US" smtClean="0"/>
          </a:p>
        </p:txBody>
      </p:sp>
      <p:sp>
        <p:nvSpPr>
          <p:cNvPr id="2" name="Date Placeholder 1"/>
          <p:cNvSpPr>
            <a:spLocks noGrp="1"/>
          </p:cNvSpPr>
          <p:nvPr>
            <p:ph type="dt" idx="10"/>
          </p:nvPr>
        </p:nvSpPr>
        <p:spPr/>
        <p:txBody>
          <a:bodyPr/>
          <a:lstStyle/>
          <a:p>
            <a:pPr>
              <a:defRPr/>
            </a:pPr>
            <a:fld id="{6BD43327-3CFA-4BCF-9D19-A70607FF4CEE}"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1112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2927350" y="514350"/>
            <a:ext cx="3441700" cy="2581275"/>
          </a:xfrm>
          <a:ln/>
        </p:spPr>
      </p:sp>
      <p:sp>
        <p:nvSpPr>
          <p:cNvPr id="62467" name="Notes Placeholder 2"/>
          <p:cNvSpPr>
            <a:spLocks noGrp="1"/>
          </p:cNvSpPr>
          <p:nvPr>
            <p:ph type="body" idx="1"/>
          </p:nvPr>
        </p:nvSpPr>
        <p:spPr>
          <a:ln/>
        </p:spPr>
        <p:txBody>
          <a:bodyPr>
            <a:normAutofit/>
          </a:bodyPr>
          <a:lstStyle/>
          <a:p>
            <a:pPr>
              <a:defRPr/>
            </a:pPr>
            <a:endParaRPr lang="en-US" dirty="0" smtClean="0"/>
          </a:p>
          <a:p>
            <a:pPr>
              <a:defRPr/>
            </a:pPr>
            <a:endParaRPr lang="en-US" dirty="0" smtClean="0"/>
          </a:p>
        </p:txBody>
      </p:sp>
      <p:sp>
        <p:nvSpPr>
          <p:cNvPr id="72708" name="Slide Number Placeholder 3"/>
          <p:cNvSpPr>
            <a:spLocks noGrp="1"/>
          </p:cNvSpPr>
          <p:nvPr>
            <p:ph type="sldNum" sz="quarter" idx="5"/>
          </p:nvPr>
        </p:nvSpPr>
        <p:spPr>
          <a:noFill/>
        </p:spPr>
        <p:txBody>
          <a:bodyPr/>
          <a:lstStyle/>
          <a:p>
            <a:fld id="{C5666C7C-2C50-43A6-BEA2-999E415848FC}" type="slidenum">
              <a:rPr lang="en-US" smtClean="0"/>
              <a:pPr/>
              <a:t>14</a:t>
            </a:fld>
            <a:endParaRPr lang="en-US" smtClean="0"/>
          </a:p>
        </p:txBody>
      </p:sp>
      <p:sp>
        <p:nvSpPr>
          <p:cNvPr id="2" name="Date Placeholder 1"/>
          <p:cNvSpPr>
            <a:spLocks noGrp="1"/>
          </p:cNvSpPr>
          <p:nvPr>
            <p:ph type="dt" idx="10"/>
          </p:nvPr>
        </p:nvSpPr>
        <p:spPr/>
        <p:txBody>
          <a:bodyPr/>
          <a:lstStyle/>
          <a:p>
            <a:pPr>
              <a:defRPr/>
            </a:pPr>
            <a:fld id="{CF09BA5A-8D24-436F-A9D6-EA8668C62652}"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11928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2927350" y="514350"/>
            <a:ext cx="3441700" cy="2581275"/>
          </a:xfrm>
          <a:ln/>
        </p:spPr>
      </p:sp>
      <p:sp>
        <p:nvSpPr>
          <p:cNvPr id="62467" name="Notes Placeholder 2"/>
          <p:cNvSpPr>
            <a:spLocks noGrp="1"/>
          </p:cNvSpPr>
          <p:nvPr>
            <p:ph type="body" idx="1"/>
          </p:nvPr>
        </p:nvSpPr>
        <p:spPr>
          <a:ln/>
        </p:spPr>
        <p:txBody>
          <a:bodyPr>
            <a:normAutofit/>
          </a:bodyPr>
          <a:lstStyle/>
          <a:p>
            <a:pPr>
              <a:defRPr/>
            </a:pPr>
            <a:endParaRPr lang="en-US" dirty="0" smtClean="0"/>
          </a:p>
          <a:p>
            <a:pPr>
              <a:defRPr/>
            </a:pPr>
            <a:endParaRPr lang="en-US" dirty="0" smtClean="0"/>
          </a:p>
        </p:txBody>
      </p:sp>
      <p:sp>
        <p:nvSpPr>
          <p:cNvPr id="72708" name="Slide Number Placeholder 3"/>
          <p:cNvSpPr>
            <a:spLocks noGrp="1"/>
          </p:cNvSpPr>
          <p:nvPr>
            <p:ph type="sldNum" sz="quarter" idx="5"/>
          </p:nvPr>
        </p:nvSpPr>
        <p:spPr>
          <a:noFill/>
        </p:spPr>
        <p:txBody>
          <a:bodyPr/>
          <a:lstStyle/>
          <a:p>
            <a:fld id="{C5666C7C-2C50-43A6-BEA2-999E415848FC}" type="slidenum">
              <a:rPr lang="en-US" smtClean="0"/>
              <a:pPr/>
              <a:t>15</a:t>
            </a:fld>
            <a:endParaRPr lang="en-US" smtClean="0"/>
          </a:p>
        </p:txBody>
      </p:sp>
      <p:sp>
        <p:nvSpPr>
          <p:cNvPr id="2" name="Date Placeholder 1"/>
          <p:cNvSpPr>
            <a:spLocks noGrp="1"/>
          </p:cNvSpPr>
          <p:nvPr>
            <p:ph type="dt" idx="10"/>
          </p:nvPr>
        </p:nvSpPr>
        <p:spPr/>
        <p:txBody>
          <a:bodyPr/>
          <a:lstStyle/>
          <a:p>
            <a:pPr>
              <a:defRPr/>
            </a:pPr>
            <a:fld id="{BAA08651-8527-4925-A6B8-24837EDA1D2E}"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670251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2927350" y="514350"/>
            <a:ext cx="3441700" cy="2581275"/>
          </a:xfrm>
          <a:ln/>
        </p:spPr>
      </p:sp>
      <p:sp>
        <p:nvSpPr>
          <p:cNvPr id="75779" name="Notes Placeholder 2"/>
          <p:cNvSpPr>
            <a:spLocks noGrp="1"/>
          </p:cNvSpPr>
          <p:nvPr>
            <p:ph type="body" idx="1"/>
          </p:nvPr>
        </p:nvSpPr>
        <p:spPr>
          <a:noFill/>
          <a:ln/>
        </p:spPr>
        <p:txBody>
          <a:bodyPr/>
          <a:lstStyle/>
          <a:p>
            <a:endParaRPr lang="en-US" dirty="0" smtClean="0"/>
          </a:p>
          <a:p>
            <a:r>
              <a:rPr lang="en-US" dirty="0" smtClean="0"/>
              <a:t>Explain the types of training listed above.  </a:t>
            </a:r>
          </a:p>
        </p:txBody>
      </p:sp>
      <p:sp>
        <p:nvSpPr>
          <p:cNvPr id="75780" name="Slide Number Placeholder 3"/>
          <p:cNvSpPr>
            <a:spLocks noGrp="1"/>
          </p:cNvSpPr>
          <p:nvPr>
            <p:ph type="sldNum" sz="quarter" idx="5"/>
          </p:nvPr>
        </p:nvSpPr>
        <p:spPr>
          <a:noFill/>
        </p:spPr>
        <p:txBody>
          <a:bodyPr/>
          <a:lstStyle/>
          <a:p>
            <a:fld id="{F63BA10A-1BDE-433A-8DD6-65BBC739541B}" type="slidenum">
              <a:rPr lang="en-US" smtClean="0"/>
              <a:pPr/>
              <a:t>16</a:t>
            </a:fld>
            <a:endParaRPr lang="en-US" smtClean="0"/>
          </a:p>
        </p:txBody>
      </p:sp>
      <p:sp>
        <p:nvSpPr>
          <p:cNvPr id="2" name="Date Placeholder 1"/>
          <p:cNvSpPr>
            <a:spLocks noGrp="1"/>
          </p:cNvSpPr>
          <p:nvPr>
            <p:ph type="dt" idx="10"/>
          </p:nvPr>
        </p:nvSpPr>
        <p:spPr/>
        <p:txBody>
          <a:bodyPr/>
          <a:lstStyle/>
          <a:p>
            <a:pPr>
              <a:defRPr/>
            </a:pPr>
            <a:fld id="{E7F5F710-1E1E-41D9-B3F6-1079C9D6E327}"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20755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2927350" y="514350"/>
            <a:ext cx="3441700" cy="2581275"/>
          </a:xfrm>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C35E9952-5535-4CA6-BED0-5168FCD1F8B2}" type="slidenum">
              <a:rPr lang="en-US" smtClean="0"/>
              <a:pPr/>
              <a:t>17</a:t>
            </a:fld>
            <a:endParaRPr lang="en-US" smtClean="0"/>
          </a:p>
        </p:txBody>
      </p:sp>
      <p:sp>
        <p:nvSpPr>
          <p:cNvPr id="2" name="Date Placeholder 1"/>
          <p:cNvSpPr>
            <a:spLocks noGrp="1"/>
          </p:cNvSpPr>
          <p:nvPr>
            <p:ph type="dt" idx="10"/>
          </p:nvPr>
        </p:nvSpPr>
        <p:spPr/>
        <p:txBody>
          <a:bodyPr/>
          <a:lstStyle/>
          <a:p>
            <a:pPr>
              <a:defRPr/>
            </a:pPr>
            <a:fld id="{230170D8-A1AE-4168-8079-E5A403132243}"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57725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2927350" y="514350"/>
            <a:ext cx="3441700" cy="2581275"/>
          </a:xfrm>
          <a:ln/>
        </p:spPr>
      </p:sp>
      <p:sp>
        <p:nvSpPr>
          <p:cNvPr id="78851" name="Notes Placeholder 2"/>
          <p:cNvSpPr>
            <a:spLocks noGrp="1"/>
          </p:cNvSpPr>
          <p:nvPr>
            <p:ph type="body" idx="1"/>
          </p:nvPr>
        </p:nvSpPr>
        <p:spPr>
          <a:noFill/>
          <a:ln/>
        </p:spPr>
        <p:txBody>
          <a:bodyPr>
            <a:normAutofit/>
          </a:bodyPr>
          <a:lstStyle/>
          <a:p>
            <a:pPr marL="0" indent="0">
              <a:buNone/>
            </a:pPr>
            <a:r>
              <a:rPr lang="en-US" dirty="0" smtClean="0"/>
              <a:t>For Supervisors of Civilian Employees:</a:t>
            </a:r>
          </a:p>
          <a:p>
            <a:pPr marL="0" indent="0">
              <a:buNone/>
            </a:pPr>
            <a:r>
              <a:rPr lang="en-US" dirty="0" smtClean="0"/>
              <a:t>Within first 30 days of appointment, attend REQUIRED briefing with CPS to review:</a:t>
            </a:r>
          </a:p>
          <a:p>
            <a:pPr marL="0" indent="0">
              <a:buNone/>
            </a:pPr>
            <a:r>
              <a:rPr lang="en-US" dirty="0" smtClean="0"/>
              <a:t>	Labor Relations Responsibilities</a:t>
            </a:r>
          </a:p>
          <a:p>
            <a:pPr marL="0" indent="0">
              <a:buNone/>
            </a:pPr>
            <a:r>
              <a:rPr lang="en-US" dirty="0" smtClean="0"/>
              <a:t>	Hierarchy &amp; Virtual MIL Position </a:t>
            </a:r>
          </a:p>
          <a:p>
            <a:pPr marL="0" indent="0">
              <a:buNone/>
            </a:pPr>
            <a:r>
              <a:rPr lang="en-US" dirty="0" smtClean="0"/>
              <a:t>	DPMAP &amp; </a:t>
            </a:r>
            <a:r>
              <a:rPr lang="en-US" dirty="0" err="1" smtClean="0"/>
              <a:t>MyBiz</a:t>
            </a:r>
            <a:r>
              <a:rPr lang="en-US" dirty="0" smtClean="0"/>
              <a:t>+ Overview</a:t>
            </a:r>
          </a:p>
          <a:p>
            <a:pPr marL="0" indent="0">
              <a:buNone/>
            </a:pPr>
            <a:r>
              <a:rPr lang="en-US" dirty="0" smtClean="0"/>
              <a:t> 	CIV Position Management, Staffing and PD Reviews</a:t>
            </a:r>
          </a:p>
          <a:p>
            <a:pPr marL="0" indent="0">
              <a:buNone/>
            </a:pPr>
            <a:r>
              <a:rPr lang="en-US" dirty="0" smtClean="0"/>
              <a:t>1</a:t>
            </a:r>
            <a:r>
              <a:rPr lang="en-US" baseline="30000" dirty="0" smtClean="0"/>
              <a:t>st</a:t>
            </a:r>
            <a:r>
              <a:rPr lang="en-US" dirty="0" smtClean="0"/>
              <a:t> Monday of Each Month</a:t>
            </a:r>
          </a:p>
          <a:p>
            <a:pPr marL="0" indent="0">
              <a:buNone/>
            </a:pPr>
            <a:r>
              <a:rPr lang="en-US" dirty="0" smtClean="0"/>
              <a:t>7 JAN; 4 FEB; 4 MAR; 1 APR; 6 MAY; 3 JUN</a:t>
            </a:r>
          </a:p>
          <a:p>
            <a:pPr marL="0" indent="0">
              <a:buNone/>
            </a:pPr>
            <a:r>
              <a:rPr lang="en-US" dirty="0" smtClean="0"/>
              <a:t>1 JUL; 5 AUG; 9 SEP </a:t>
            </a:r>
            <a:r>
              <a:rPr lang="en-US" sz="1400" dirty="0" smtClean="0"/>
              <a:t>(exception as 2 SEP is a holiday)</a:t>
            </a:r>
            <a:r>
              <a:rPr lang="en-US" dirty="0" smtClean="0"/>
              <a:t>; 7 OCT; 2 DEC</a:t>
            </a:r>
          </a:p>
          <a:p>
            <a:pPr marL="0" indent="0">
              <a:buNone/>
            </a:pPr>
            <a:r>
              <a:rPr lang="en-US" i="1" dirty="0" smtClean="0">
                <a:solidFill>
                  <a:srgbClr val="FF0000"/>
                </a:solidFill>
                <a:latin typeface="Times New Roman" pitchFamily="18" charset="0"/>
                <a:cs typeface="Times New Roman" pitchFamily="18" charset="0"/>
              </a:rPr>
              <a:t>If you are not a Civilian Supervisor, this does not apply to you</a:t>
            </a:r>
            <a:r>
              <a:rPr lang="en-US" b="0" i="1" dirty="0" smtClean="0">
                <a:solidFill>
                  <a:srgbClr val="000099"/>
                </a:solidFill>
                <a:latin typeface="Times New Roman" pitchFamily="18" charset="0"/>
                <a:cs typeface="Times New Roman" pitchFamily="18" charset="0"/>
              </a:rPr>
              <a:t>. </a:t>
            </a:r>
            <a:endParaRPr lang="en-US" b="0" i="1" dirty="0">
              <a:solidFill>
                <a:srgbClr val="000099"/>
              </a:solidFill>
              <a:latin typeface="Times New Roman" pitchFamily="18" charset="0"/>
              <a:cs typeface="Times New Roman" pitchFamily="18" charset="0"/>
            </a:endParaRPr>
          </a:p>
        </p:txBody>
      </p:sp>
      <p:sp>
        <p:nvSpPr>
          <p:cNvPr id="78852" name="Slide Number Placeholder 3"/>
          <p:cNvSpPr>
            <a:spLocks noGrp="1"/>
          </p:cNvSpPr>
          <p:nvPr>
            <p:ph type="sldNum" sz="quarter" idx="5"/>
          </p:nvPr>
        </p:nvSpPr>
        <p:spPr>
          <a:noFill/>
        </p:spPr>
        <p:txBody>
          <a:bodyPr/>
          <a:lstStyle/>
          <a:p>
            <a:fld id="{86F349C7-00E6-4F82-B312-17BEEF0DE823}" type="slidenum">
              <a:rPr lang="en-US" smtClean="0"/>
              <a:pPr/>
              <a:t>18</a:t>
            </a:fld>
            <a:endParaRPr lang="en-US" smtClean="0"/>
          </a:p>
        </p:txBody>
      </p:sp>
      <p:sp>
        <p:nvSpPr>
          <p:cNvPr id="2" name="Date Placeholder 1"/>
          <p:cNvSpPr>
            <a:spLocks noGrp="1"/>
          </p:cNvSpPr>
          <p:nvPr>
            <p:ph type="dt" idx="10"/>
          </p:nvPr>
        </p:nvSpPr>
        <p:spPr/>
        <p:txBody>
          <a:bodyPr/>
          <a:lstStyle/>
          <a:p>
            <a:pPr>
              <a:defRPr/>
            </a:pPr>
            <a:fld id="{26AE9501-8F5F-4C9E-AC94-60E08BD538F5}"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297930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2927350" y="514350"/>
            <a:ext cx="3441700" cy="2581275"/>
          </a:xfrm>
          <a:ln/>
        </p:spPr>
      </p:sp>
      <p:sp>
        <p:nvSpPr>
          <p:cNvPr id="77827" name="Notes Placeholder 2"/>
          <p:cNvSpPr>
            <a:spLocks noGrp="1"/>
          </p:cNvSpPr>
          <p:nvPr>
            <p:ph type="body" idx="1"/>
          </p:nvPr>
        </p:nvSpPr>
        <p:spPr>
          <a:noFill/>
          <a:ln/>
        </p:spPr>
        <p:txBody>
          <a:bodyPr/>
          <a:lstStyle/>
          <a:p>
            <a:endParaRPr lang="en-US" smtClean="0"/>
          </a:p>
          <a:p>
            <a:r>
              <a:rPr lang="en-US" smtClean="0"/>
              <a:t>Briefly explain AFI 36-703 is for Civilian conduct and responsibility.  Stress the entire regulation can be accessed at www.e-publishing.af.mil or goggle the AFI.  </a:t>
            </a:r>
          </a:p>
        </p:txBody>
      </p:sp>
      <p:sp>
        <p:nvSpPr>
          <p:cNvPr id="77828" name="Slide Number Placeholder 3"/>
          <p:cNvSpPr>
            <a:spLocks noGrp="1"/>
          </p:cNvSpPr>
          <p:nvPr>
            <p:ph type="sldNum" sz="quarter" idx="5"/>
          </p:nvPr>
        </p:nvSpPr>
        <p:spPr>
          <a:noFill/>
        </p:spPr>
        <p:txBody>
          <a:bodyPr/>
          <a:lstStyle/>
          <a:p>
            <a:fld id="{6F2EFE45-3BDA-4CA0-B585-32AD05783D04}" type="slidenum">
              <a:rPr lang="en-US" smtClean="0"/>
              <a:pPr/>
              <a:t>19</a:t>
            </a:fld>
            <a:endParaRPr lang="en-US" smtClean="0"/>
          </a:p>
        </p:txBody>
      </p:sp>
      <p:sp>
        <p:nvSpPr>
          <p:cNvPr id="2" name="Date Placeholder 1"/>
          <p:cNvSpPr>
            <a:spLocks noGrp="1"/>
          </p:cNvSpPr>
          <p:nvPr>
            <p:ph type="dt" idx="10"/>
          </p:nvPr>
        </p:nvSpPr>
        <p:spPr/>
        <p:txBody>
          <a:bodyPr/>
          <a:lstStyle/>
          <a:p>
            <a:pPr>
              <a:defRPr/>
            </a:pPr>
            <a:fld id="{60DE443B-A508-455D-82C6-AE4B8B3577E4}"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870236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Email notifications alert users of new or unviewed notifications</a:t>
            </a:r>
          </a:p>
          <a:p>
            <a:r>
              <a:rPr lang="en-US" dirty="0" smtClean="0"/>
              <a:t>Customize individual reports</a:t>
            </a:r>
          </a:p>
          <a:p>
            <a:endParaRPr lang="en-US" dirty="0" smtClean="0"/>
          </a:p>
          <a:p>
            <a:r>
              <a:rPr lang="en-US" dirty="0" smtClean="0"/>
              <a:t>My Biz</a:t>
            </a:r>
            <a:r>
              <a:rPr lang="en-US" baseline="0" dirty="0" smtClean="0"/>
              <a:t> is a secure, self-service DCPDS module that allows you access to your official personnel record from your workstations, on-line, and real-time.  Use My Biz to access and view information about your appointment, position, personal employment-related information, salary, benefits, awards and bonuses, performance, and personnel actions.  Use My Biz to update your My Biz profile, disability codes, foreign language proficiency, ethnicity and race, emergency contact information, education, training, certifications/licenses, and non-monetary awards.  It is your responsibility to ensure your personnel record is accurate and up-to-date.  You should use My Biz to review your records periodically and update missing or inaccurate information.</a:t>
            </a:r>
          </a:p>
          <a:p>
            <a:endParaRPr lang="en-US" baseline="0" dirty="0" smtClean="0"/>
          </a:p>
          <a:p>
            <a:r>
              <a:rPr lang="en-US" dirty="0" smtClean="0"/>
              <a:t>To update your email address once logged into </a:t>
            </a:r>
            <a:r>
              <a:rPr lang="en-US" dirty="0" smtClean="0">
                <a:effectLst/>
                <a:hlinkClick r:id="rId3"/>
              </a:rPr>
              <a:t>My Biz</a:t>
            </a:r>
            <a:r>
              <a:rPr lang="en-US" dirty="0" smtClean="0"/>
              <a:t>: </a:t>
            </a:r>
          </a:p>
          <a:p>
            <a:r>
              <a:rPr lang="en-US" dirty="0" smtClean="0"/>
              <a:t>Click on Air Force region</a:t>
            </a:r>
          </a:p>
          <a:p>
            <a:r>
              <a:rPr lang="en-US" dirty="0" smtClean="0"/>
              <a:t>Click on My Biz</a:t>
            </a:r>
          </a:p>
          <a:p>
            <a:r>
              <a:rPr lang="en-US" dirty="0" smtClean="0"/>
              <a:t>Select Update My Information</a:t>
            </a:r>
          </a:p>
          <a:p>
            <a:r>
              <a:rPr lang="en-US" dirty="0" smtClean="0"/>
              <a:t>Click Accept</a:t>
            </a:r>
          </a:p>
          <a:p>
            <a:r>
              <a:rPr lang="en-US" dirty="0" smtClean="0"/>
              <a:t>Enter your official email address in the work email address field</a:t>
            </a:r>
          </a:p>
          <a:p>
            <a:r>
              <a:rPr lang="en-US" dirty="0" smtClean="0"/>
              <a:t>Click Update</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20</a:t>
            </a:fld>
            <a:endParaRPr lang="en-US" dirty="0"/>
          </a:p>
        </p:txBody>
      </p:sp>
    </p:spTree>
    <p:extLst>
      <p:ext uri="{BB962C8B-B14F-4D97-AF65-F5344CB8AC3E}">
        <p14:creationId xmlns:p14="http://schemas.microsoft.com/office/powerpoint/2010/main" val="3478102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Your official</a:t>
            </a:r>
            <a:r>
              <a:rPr lang="en-US" baseline="0" dirty="0" smtClean="0"/>
              <a:t> personnel record is maintained in the Defense Civilian Personnel Data System (DCPDS).  My Workplace is a secure self-service DCPDS module that allows managers and supervisors access to information about their staff members.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 My Workplace to view your employee’s personnel information and, if a supervisor of DCIPS employees, you can establish performance plans, provide feedback and appraise employee performance from your workstation.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Use My Workplace to respond to e-mail notifications which require managers and supervisors to submit Requests for Personnel Actions (RPAs) in a timely manner to avoid adverse impact to employee records and pay.  These notifications appear in the My Workplace suspense Folder and include instructions on the specific action required.</a:t>
            </a:r>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22</a:t>
            </a:fld>
            <a:endParaRPr lang="en-US" dirty="0"/>
          </a:p>
        </p:txBody>
      </p:sp>
    </p:spTree>
    <p:extLst>
      <p:ext uri="{BB962C8B-B14F-4D97-AF65-F5344CB8AC3E}">
        <p14:creationId xmlns:p14="http://schemas.microsoft.com/office/powerpoint/2010/main" val="199072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2927350" y="514350"/>
            <a:ext cx="3441700" cy="2581275"/>
          </a:xfrm>
          <a:ln/>
        </p:spPr>
      </p:sp>
      <p:sp>
        <p:nvSpPr>
          <p:cNvPr id="70659" name="Notes Placeholder 2"/>
          <p:cNvSpPr>
            <a:spLocks noGrp="1"/>
          </p:cNvSpPr>
          <p:nvPr>
            <p:ph type="body" idx="1"/>
          </p:nvPr>
        </p:nvSpPr>
        <p:spPr>
          <a:noFill/>
          <a:ln/>
        </p:spPr>
        <p:txBody>
          <a:bodyPr>
            <a:normAutofit/>
          </a:bodyPr>
          <a:lstStyle/>
          <a:p>
            <a:r>
              <a:rPr lang="en-US" dirty="0" smtClean="0"/>
              <a:t>PRESENTER:  “PLEASE TURN OFF OR SILENCE ALL CELL PHONES.”</a:t>
            </a:r>
          </a:p>
          <a:p>
            <a:endParaRPr lang="en-US" dirty="0" smtClean="0"/>
          </a:p>
          <a:p>
            <a:r>
              <a:rPr lang="en-US" dirty="0" smtClean="0"/>
              <a:t>Our in-processing briefing will be about one hour and then Civ-Pay will brief on payroll and timecard set-up.</a:t>
            </a:r>
          </a:p>
          <a:p>
            <a:r>
              <a:rPr lang="en-US" dirty="0" smtClean="0"/>
              <a:t>Restrooms are down the hall to the right. In the event of an emergency, evacuation is </a:t>
            </a:r>
            <a:r>
              <a:rPr lang="en-US" dirty="0" err="1" smtClean="0"/>
              <a:t>ia</a:t>
            </a:r>
            <a:r>
              <a:rPr lang="en-US" dirty="0" smtClean="0"/>
              <a:t> </a:t>
            </a:r>
          </a:p>
        </p:txBody>
      </p:sp>
      <p:sp>
        <p:nvSpPr>
          <p:cNvPr id="70660" name="Slide Number Placeholder 3"/>
          <p:cNvSpPr>
            <a:spLocks noGrp="1"/>
          </p:cNvSpPr>
          <p:nvPr>
            <p:ph type="sldNum" sz="quarter" idx="5"/>
          </p:nvPr>
        </p:nvSpPr>
        <p:spPr>
          <a:noFill/>
        </p:spPr>
        <p:txBody>
          <a:bodyPr/>
          <a:lstStyle/>
          <a:p>
            <a:fld id="{7A594ACD-4C23-44B0-90F9-64AED83392E2}" type="slidenum">
              <a:rPr lang="en-US" smtClean="0"/>
              <a:pPr/>
              <a:t>3</a:t>
            </a:fld>
            <a:endParaRPr lang="en-US" smtClean="0"/>
          </a:p>
        </p:txBody>
      </p:sp>
      <p:sp>
        <p:nvSpPr>
          <p:cNvPr id="2" name="Date Placeholder 1"/>
          <p:cNvSpPr>
            <a:spLocks noGrp="1"/>
          </p:cNvSpPr>
          <p:nvPr>
            <p:ph type="dt" idx="10"/>
          </p:nvPr>
        </p:nvSpPr>
        <p:spPr/>
        <p:txBody>
          <a:bodyPr/>
          <a:lstStyle/>
          <a:p>
            <a:pPr>
              <a:defRPr/>
            </a:pPr>
            <a:fld id="{153A56AA-2F30-48E1-9E23-5028F712CA92}"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4229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Times New Roman" pitchFamily="18" charset="0"/>
                <a:ea typeface="+mn-ea"/>
                <a:cs typeface="+mn-cs"/>
              </a:rPr>
              <a:t>myPers is the Air</a:t>
            </a:r>
            <a:r>
              <a:rPr lang="en-US" sz="1200" i="0" kern="1200" baseline="0" dirty="0" smtClean="0">
                <a:solidFill>
                  <a:schemeClr val="tx1"/>
                </a:solidFill>
                <a:latin typeface="Times New Roman" pitchFamily="18" charset="0"/>
                <a:ea typeface="+mn-ea"/>
                <a:cs typeface="+mn-cs"/>
              </a:rPr>
              <a:t> Force’s website for authoritative</a:t>
            </a:r>
            <a:r>
              <a:rPr lang="en-US" sz="1200" i="0" kern="1200" dirty="0" smtClean="0">
                <a:solidFill>
                  <a:schemeClr val="tx1"/>
                </a:solidFill>
                <a:latin typeface="Times New Roman" pitchFamily="18" charset="0"/>
                <a:ea typeface="+mn-ea"/>
                <a:cs typeface="+mn-cs"/>
              </a:rPr>
              <a:t> personnel information. The site</a:t>
            </a:r>
            <a:r>
              <a:rPr lang="en-US" sz="1200" i="0" kern="1200" baseline="0" dirty="0" smtClean="0">
                <a:solidFill>
                  <a:schemeClr val="tx1"/>
                </a:solidFill>
                <a:latin typeface="Times New Roman" pitchFamily="18" charset="0"/>
                <a:ea typeface="+mn-ea"/>
                <a:cs typeface="+mn-cs"/>
              </a:rPr>
              <a:t> is continually updated and should be your first stop for answers to personnel questions.  They have recently added a “New Hire Home Page” which provides new employees valuable information and guidance to help you make a successful start on your new Air Force career.  This page includes information on employee benefits, updating your personnel records, viewing your electronic Official Personnel Folder (</a:t>
            </a:r>
            <a:r>
              <a:rPr lang="en-US" sz="1200" i="0" kern="1200" baseline="0" dirty="0" err="1" smtClean="0">
                <a:solidFill>
                  <a:schemeClr val="tx1"/>
                </a:solidFill>
                <a:latin typeface="Times New Roman" pitchFamily="18" charset="0"/>
                <a:ea typeface="+mn-ea"/>
                <a:cs typeface="+mn-cs"/>
              </a:rPr>
              <a:t>eOPF</a:t>
            </a:r>
            <a:r>
              <a:rPr lang="en-US" sz="1200" i="0" kern="1200" baseline="0" dirty="0" smtClean="0">
                <a:solidFill>
                  <a:schemeClr val="tx1"/>
                </a:solidFill>
                <a:latin typeface="Times New Roman" pitchFamily="18" charset="0"/>
                <a:ea typeface="+mn-ea"/>
                <a:cs typeface="+mn-cs"/>
              </a:rPr>
              <a:t>), accomplishing training requirements, and making self-service updates.  This page informs employees of several time-sensitive actions you must take, such as making certain benefit elections and accomplishing the Air Force New Employee Orientation training. </a:t>
            </a:r>
            <a:endParaRPr lang="en-US" sz="1200" i="0" kern="1200" dirty="0" smtClean="0">
              <a:solidFill>
                <a:schemeClr val="tx1"/>
              </a:solidFill>
              <a:latin typeface="Times New Roman" pitchFamily="18" charset="0"/>
              <a:ea typeface="+mn-ea"/>
              <a:cs typeface="+mn-cs"/>
            </a:endParaRPr>
          </a:p>
          <a:p>
            <a:endParaRPr lang="en-US" sz="1200" i="0" kern="1200" dirty="0" smtClean="0">
              <a:solidFill>
                <a:schemeClr val="tx1"/>
              </a:solidFill>
              <a:latin typeface="Times New Roman" pitchFamily="18" charset="0"/>
              <a:ea typeface="+mn-ea"/>
              <a:cs typeface="+mn-cs"/>
            </a:endParaRPr>
          </a:p>
          <a:p>
            <a:r>
              <a:rPr lang="en-US" sz="1200" i="0" kern="1200" dirty="0" smtClean="0">
                <a:solidFill>
                  <a:schemeClr val="tx1"/>
                </a:solidFill>
                <a:latin typeface="Times New Roman" pitchFamily="18" charset="0"/>
                <a:ea typeface="+mn-ea"/>
                <a:cs typeface="+mn-cs"/>
              </a:rPr>
              <a:t>When </a:t>
            </a:r>
            <a:r>
              <a:rPr lang="en-US" sz="1200" i="0" kern="1200" baseline="0" dirty="0" smtClean="0">
                <a:solidFill>
                  <a:schemeClr val="tx1"/>
                </a:solidFill>
                <a:latin typeface="Times New Roman" pitchFamily="18" charset="0"/>
                <a:ea typeface="+mn-ea"/>
                <a:cs typeface="+mn-cs"/>
              </a:rPr>
              <a:t> civilian employees login to myPers you are automatically taken to the civilian page.  The left side of this page indicates the categories of information available to you, such as </a:t>
            </a:r>
            <a:r>
              <a:rPr lang="en-US" sz="1200" i="0" kern="1200" dirty="0" smtClean="0">
                <a:solidFill>
                  <a:schemeClr val="tx1"/>
                </a:solidFill>
                <a:latin typeface="Times New Roman" pitchFamily="18" charset="0"/>
                <a:ea typeface="+mn-ea"/>
                <a:cs typeface="+mn-cs"/>
              </a:rPr>
              <a:t>Benefits and Entitlements, Career Field Information</a:t>
            </a:r>
            <a:r>
              <a:rPr lang="en-US" sz="1200" i="0" kern="1200" baseline="0" dirty="0" smtClean="0">
                <a:solidFill>
                  <a:schemeClr val="tx1"/>
                </a:solidFill>
                <a:latin typeface="Times New Roman" pitchFamily="18" charset="0"/>
                <a:ea typeface="+mn-ea"/>
                <a:cs typeface="+mn-cs"/>
              </a:rPr>
              <a:t>, etc.</a:t>
            </a:r>
          </a:p>
          <a:p>
            <a:endParaRPr lang="en-US" sz="1200" i="0" kern="1200" baseline="0" dirty="0" smtClean="0">
              <a:solidFill>
                <a:schemeClr val="tx1"/>
              </a:solidFill>
              <a:latin typeface="Times New Roman" pitchFamily="18" charset="0"/>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Times New Roman" pitchFamily="18" charset="0"/>
                <a:ea typeface="+mn-ea"/>
                <a:cs typeface="+mn-cs"/>
              </a:rPr>
              <a:t>To learn more about the civilian personnel information available on myPers, you may view the myPers introductory video. From the main myPers page, </a:t>
            </a:r>
            <a:r>
              <a:rPr lang="en-US" sz="1200" kern="1200" dirty="0" smtClean="0">
                <a:solidFill>
                  <a:schemeClr val="tx1"/>
                </a:solidFill>
                <a:latin typeface="Times New Roman" pitchFamily="18" charset="0"/>
                <a:ea typeface="+mn-ea"/>
                <a:cs typeface="+mn-cs"/>
              </a:rPr>
              <a:t>under the section “I Would Like To…” select “Learn how to Navigate myPers” to access this video.</a:t>
            </a:r>
            <a:endParaRPr lang="en-US" sz="1200" i="0" kern="1200" baseline="0" dirty="0" smtClean="0">
              <a:solidFill>
                <a:schemeClr val="tx1"/>
              </a:solidFill>
              <a:latin typeface="Times New Roman" pitchFamily="18" charset="0"/>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23</a:t>
            </a:fld>
            <a:endParaRPr lang="en-US" dirty="0"/>
          </a:p>
        </p:txBody>
      </p:sp>
    </p:spTree>
    <p:extLst>
      <p:ext uri="{BB962C8B-B14F-4D97-AF65-F5344CB8AC3E}">
        <p14:creationId xmlns:p14="http://schemas.microsoft.com/office/powerpoint/2010/main" val="1638480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eOPF</a:t>
            </a:r>
            <a:r>
              <a:rPr lang="en-US" dirty="0" smtClean="0"/>
              <a:t> has migrated from the Air Force OPF to the Federal-wide </a:t>
            </a:r>
            <a:r>
              <a:rPr lang="en-US" dirty="0" err="1" smtClean="0"/>
              <a:t>eOPF</a:t>
            </a:r>
            <a:r>
              <a:rPr lang="en-US" dirty="0" smtClean="0"/>
              <a:t> managed by the Office of Personnel Management (OPM) and referred to as the OPM </a:t>
            </a:r>
            <a:r>
              <a:rPr lang="en-US" dirty="0" err="1" smtClean="0"/>
              <a:t>eOPF</a:t>
            </a:r>
            <a:r>
              <a:rPr lang="en-US" dirty="0" smtClean="0"/>
              <a:t>.</a:t>
            </a:r>
          </a:p>
          <a:p>
            <a:r>
              <a:rPr lang="en-US" dirty="0" smtClean="0"/>
              <a:t>The OPM </a:t>
            </a:r>
            <a:r>
              <a:rPr lang="en-US" dirty="0" err="1" smtClean="0"/>
              <a:t>eOPF</a:t>
            </a:r>
            <a:r>
              <a:rPr lang="en-US" dirty="0" smtClean="0"/>
              <a:t> enhances the ease of access to individual personnel records of employees while protecting and securing the information contained in those records</a:t>
            </a:r>
          </a:p>
          <a:p>
            <a:r>
              <a:rPr lang="en-US" dirty="0" smtClean="0"/>
              <a:t>The Creating an Account Guide found at myPers provides step-by-step instructions on how to create your account.  After your account has been created and you log into OPM </a:t>
            </a:r>
            <a:r>
              <a:rPr lang="en-US" dirty="0" err="1" smtClean="0"/>
              <a:t>eOPF</a:t>
            </a:r>
            <a:r>
              <a:rPr lang="en-US" dirty="0" smtClean="0"/>
              <a:t>, there is a user guide located in the top right </a:t>
            </a:r>
            <a:r>
              <a:rPr lang="en-US" b="1" dirty="0" smtClean="0"/>
              <a:t>Technical Assistance</a:t>
            </a:r>
          </a:p>
          <a:p>
            <a:r>
              <a:rPr lang="en-US" dirty="0" smtClean="0"/>
              <a:t>For technical assistance contact the OPM </a:t>
            </a:r>
            <a:r>
              <a:rPr lang="en-US" dirty="0" err="1" smtClean="0"/>
              <a:t>eOPF</a:t>
            </a:r>
            <a:r>
              <a:rPr lang="en-US" dirty="0" smtClean="0"/>
              <a:t> help desk at 1-866-275-8518 or Email </a:t>
            </a:r>
            <a:r>
              <a:rPr lang="en-US" dirty="0" smtClean="0">
                <a:solidFill>
                  <a:srgbClr val="000000"/>
                </a:solidFill>
                <a:hlinkClick r:id="rId3"/>
              </a:rPr>
              <a:t>eopf_hd@telesishq.com</a:t>
            </a:r>
            <a:r>
              <a:rPr lang="en-US" dirty="0" smtClean="0"/>
              <a:t>.</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24</a:t>
            </a:fld>
            <a:endParaRPr lang="en-US" dirty="0"/>
          </a:p>
        </p:txBody>
      </p:sp>
    </p:spTree>
    <p:extLst>
      <p:ext uri="{BB962C8B-B14F-4D97-AF65-F5344CB8AC3E}">
        <p14:creationId xmlns:p14="http://schemas.microsoft.com/office/powerpoint/2010/main" val="908236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2927350" y="514350"/>
            <a:ext cx="3441700" cy="2581275"/>
          </a:xfrm>
          <a:ln/>
        </p:spPr>
      </p:sp>
      <p:sp>
        <p:nvSpPr>
          <p:cNvPr id="84995" name="Notes Placeholder 2"/>
          <p:cNvSpPr>
            <a:spLocks noGrp="1"/>
          </p:cNvSpPr>
          <p:nvPr>
            <p:ph type="body" idx="1"/>
          </p:nvPr>
        </p:nvSpPr>
        <p:spPr>
          <a:noFill/>
          <a:ln/>
        </p:spPr>
        <p:txBody>
          <a:bodyPr/>
          <a:lstStyle/>
          <a:p>
            <a:endParaRPr lang="en-US" dirty="0" smtClean="0"/>
          </a:p>
        </p:txBody>
      </p:sp>
      <p:sp>
        <p:nvSpPr>
          <p:cNvPr id="84996" name="Slide Number Placeholder 3"/>
          <p:cNvSpPr>
            <a:spLocks noGrp="1"/>
          </p:cNvSpPr>
          <p:nvPr>
            <p:ph type="sldNum" sz="quarter" idx="5"/>
          </p:nvPr>
        </p:nvSpPr>
        <p:spPr>
          <a:noFill/>
        </p:spPr>
        <p:txBody>
          <a:bodyPr/>
          <a:lstStyle/>
          <a:p>
            <a:fld id="{23CB6DA6-0EAA-4BD0-A7F2-5B874E48199A}" type="slidenum">
              <a:rPr lang="en-US" smtClean="0"/>
              <a:pPr/>
              <a:t>25</a:t>
            </a:fld>
            <a:endParaRPr lang="en-US" smtClean="0"/>
          </a:p>
        </p:txBody>
      </p:sp>
      <p:sp>
        <p:nvSpPr>
          <p:cNvPr id="2" name="Date Placeholder 1"/>
          <p:cNvSpPr>
            <a:spLocks noGrp="1"/>
          </p:cNvSpPr>
          <p:nvPr>
            <p:ph type="dt" idx="10"/>
          </p:nvPr>
        </p:nvSpPr>
        <p:spPr/>
        <p:txBody>
          <a:bodyPr/>
          <a:lstStyle/>
          <a:p>
            <a:pPr>
              <a:defRPr/>
            </a:pPr>
            <a:fld id="{AE41A0AE-7562-4FFB-8339-EEFA1537ABCF}"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517553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2927350" y="514350"/>
            <a:ext cx="3441700" cy="2581275"/>
          </a:xfrm>
          <a:ln/>
        </p:spPr>
      </p:sp>
      <p:sp>
        <p:nvSpPr>
          <p:cNvPr id="86019" name="Notes Placeholder 2"/>
          <p:cNvSpPr>
            <a:spLocks noGrp="1"/>
          </p:cNvSpPr>
          <p:nvPr>
            <p:ph type="body" idx="1"/>
          </p:nvPr>
        </p:nvSpPr>
        <p:spPr>
          <a:noFill/>
          <a:ln/>
        </p:spPr>
        <p:txBody>
          <a:bodyPr/>
          <a:lstStyle/>
          <a:p>
            <a:r>
              <a:rPr lang="en-US" dirty="0" smtClean="0"/>
              <a:t>Discuss how important of the time frames for the different benefits.</a:t>
            </a:r>
          </a:p>
          <a:p>
            <a:endParaRPr lang="en-US" dirty="0" smtClean="0"/>
          </a:p>
          <a:p>
            <a:r>
              <a:rPr lang="en-US" dirty="0" smtClean="0"/>
              <a:t>Discuss eligible employees and who they are.</a:t>
            </a:r>
          </a:p>
        </p:txBody>
      </p:sp>
      <p:sp>
        <p:nvSpPr>
          <p:cNvPr id="86020" name="Slide Number Placeholder 3"/>
          <p:cNvSpPr>
            <a:spLocks noGrp="1"/>
          </p:cNvSpPr>
          <p:nvPr>
            <p:ph type="sldNum" sz="quarter" idx="5"/>
          </p:nvPr>
        </p:nvSpPr>
        <p:spPr>
          <a:noFill/>
        </p:spPr>
        <p:txBody>
          <a:bodyPr/>
          <a:lstStyle/>
          <a:p>
            <a:fld id="{FABCA47A-1280-47BE-8F0A-C0DC1D3BF8E4}" type="slidenum">
              <a:rPr lang="en-US" smtClean="0"/>
              <a:pPr/>
              <a:t>26</a:t>
            </a:fld>
            <a:endParaRPr lang="en-US" smtClean="0"/>
          </a:p>
        </p:txBody>
      </p:sp>
      <p:sp>
        <p:nvSpPr>
          <p:cNvPr id="2" name="Date Placeholder 1"/>
          <p:cNvSpPr>
            <a:spLocks noGrp="1"/>
          </p:cNvSpPr>
          <p:nvPr>
            <p:ph type="dt" idx="10"/>
          </p:nvPr>
        </p:nvSpPr>
        <p:spPr/>
        <p:txBody>
          <a:bodyPr/>
          <a:lstStyle/>
          <a:p>
            <a:pPr>
              <a:defRPr/>
            </a:pPr>
            <a:fld id="{A458A4B0-1EF3-4FC6-BA78-CCAB4D12ADD1}"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890408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2927350" y="514350"/>
            <a:ext cx="3441700" cy="2581275"/>
          </a:xfrm>
          <a:ln/>
        </p:spPr>
      </p:sp>
      <p:sp>
        <p:nvSpPr>
          <p:cNvPr id="87043" name="Notes Placeholder 2"/>
          <p:cNvSpPr>
            <a:spLocks noGrp="1"/>
          </p:cNvSpPr>
          <p:nvPr>
            <p:ph type="body" idx="1"/>
          </p:nvPr>
        </p:nvSpPr>
        <p:spPr>
          <a:noFill/>
          <a:ln/>
        </p:spPr>
        <p:txBody>
          <a:bodyPr/>
          <a:lstStyle/>
          <a:p>
            <a:endParaRPr lang="en-US" smtClean="0"/>
          </a:p>
        </p:txBody>
      </p:sp>
      <p:sp>
        <p:nvSpPr>
          <p:cNvPr id="87044" name="Slide Number Placeholder 3"/>
          <p:cNvSpPr>
            <a:spLocks noGrp="1"/>
          </p:cNvSpPr>
          <p:nvPr>
            <p:ph type="sldNum" sz="quarter" idx="5"/>
          </p:nvPr>
        </p:nvSpPr>
        <p:spPr>
          <a:noFill/>
        </p:spPr>
        <p:txBody>
          <a:bodyPr/>
          <a:lstStyle/>
          <a:p>
            <a:fld id="{296E7EB8-11C4-4F85-BBFF-C142314CFEF2}" type="slidenum">
              <a:rPr lang="en-US" smtClean="0"/>
              <a:pPr/>
              <a:t>27</a:t>
            </a:fld>
            <a:endParaRPr lang="en-US" smtClean="0"/>
          </a:p>
        </p:txBody>
      </p:sp>
      <p:sp>
        <p:nvSpPr>
          <p:cNvPr id="2" name="Date Placeholder 1"/>
          <p:cNvSpPr>
            <a:spLocks noGrp="1"/>
          </p:cNvSpPr>
          <p:nvPr>
            <p:ph type="dt" idx="10"/>
          </p:nvPr>
        </p:nvSpPr>
        <p:spPr/>
        <p:txBody>
          <a:bodyPr/>
          <a:lstStyle/>
          <a:p>
            <a:pPr>
              <a:defRPr/>
            </a:pPr>
            <a:fld id="{69A49138-8B58-45BC-849B-7535B7A80C01}"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4171483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2927350" y="514350"/>
            <a:ext cx="3441700" cy="2581275"/>
          </a:xfrm>
          <a:ln/>
        </p:spPr>
      </p:sp>
      <p:sp>
        <p:nvSpPr>
          <p:cNvPr id="88067" name="Notes Placeholder 2"/>
          <p:cNvSpPr>
            <a:spLocks noGrp="1"/>
          </p:cNvSpPr>
          <p:nvPr>
            <p:ph type="body" idx="1"/>
          </p:nvPr>
        </p:nvSpPr>
        <p:spPr>
          <a:noFill/>
          <a:ln/>
        </p:spPr>
        <p:txBody>
          <a:bodyPr/>
          <a:lstStyle/>
          <a:p>
            <a:r>
              <a:rPr lang="en-US" dirty="0" smtClean="0"/>
              <a:t>A BEST phone menu is provided to you on the left hand side of your in-processing folder.  OPM.gov has information about all benefits plans.  </a:t>
            </a:r>
          </a:p>
        </p:txBody>
      </p:sp>
      <p:sp>
        <p:nvSpPr>
          <p:cNvPr id="88068" name="Slide Number Placeholder 3"/>
          <p:cNvSpPr>
            <a:spLocks noGrp="1"/>
          </p:cNvSpPr>
          <p:nvPr>
            <p:ph type="sldNum" sz="quarter" idx="5"/>
          </p:nvPr>
        </p:nvSpPr>
        <p:spPr>
          <a:noFill/>
        </p:spPr>
        <p:txBody>
          <a:bodyPr/>
          <a:lstStyle/>
          <a:p>
            <a:fld id="{B2D21EEE-6AAC-4131-85DB-B0B11043C471}" type="slidenum">
              <a:rPr lang="en-US" smtClean="0"/>
              <a:pPr/>
              <a:t>28</a:t>
            </a:fld>
            <a:endParaRPr lang="en-US" smtClean="0"/>
          </a:p>
        </p:txBody>
      </p:sp>
      <p:sp>
        <p:nvSpPr>
          <p:cNvPr id="2" name="Date Placeholder 1"/>
          <p:cNvSpPr>
            <a:spLocks noGrp="1"/>
          </p:cNvSpPr>
          <p:nvPr>
            <p:ph type="dt" idx="10"/>
          </p:nvPr>
        </p:nvSpPr>
        <p:spPr/>
        <p:txBody>
          <a:bodyPr/>
          <a:lstStyle/>
          <a:p>
            <a:pPr>
              <a:defRPr/>
            </a:pPr>
            <a:fld id="{839EC0EA-76C9-49CC-8DAD-9EFA25A6EFF0}"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8440833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2927350" y="514350"/>
            <a:ext cx="3441700" cy="2581275"/>
          </a:xfrm>
          <a:ln/>
        </p:spPr>
      </p:sp>
      <p:sp>
        <p:nvSpPr>
          <p:cNvPr id="89091" name="Notes Placeholder 2"/>
          <p:cNvSpPr>
            <a:spLocks noGrp="1"/>
          </p:cNvSpPr>
          <p:nvPr>
            <p:ph type="body" idx="1"/>
          </p:nvPr>
        </p:nvSpPr>
        <p:spPr>
          <a:noFill/>
          <a:ln/>
        </p:spPr>
        <p:txBody>
          <a:bodyPr/>
          <a:lstStyle/>
          <a:p>
            <a:pPr lvl="1"/>
            <a:r>
              <a:rPr lang="en-US" sz="2000" dirty="0" smtClean="0">
                <a:latin typeface="Times New Roman" pitchFamily="18" charset="0"/>
                <a:cs typeface="Times New Roman" pitchFamily="18" charset="0"/>
              </a:rPr>
              <a:t>Federal Employees Retirement System (FERS) – </a:t>
            </a:r>
            <a:r>
              <a:rPr lang="en-US" sz="2000" b="0" dirty="0" smtClean="0">
                <a:latin typeface="Times New Roman" pitchFamily="18" charset="0"/>
                <a:cs typeface="Times New Roman" pitchFamily="18" charset="0"/>
              </a:rPr>
              <a:t>New Federal employees hired after 1984</a:t>
            </a:r>
          </a:p>
          <a:p>
            <a:pPr lvl="1"/>
            <a:endParaRPr lang="en-US" sz="2000" b="0" dirty="0" smtClean="0">
              <a:latin typeface="Times New Roman" pitchFamily="18" charset="0"/>
              <a:cs typeface="Times New Roman" pitchFamily="18" charset="0"/>
            </a:endParaRPr>
          </a:p>
          <a:p>
            <a:pPr lvl="1"/>
            <a:r>
              <a:rPr lang="en-US" sz="2000" b="0" dirty="0" smtClean="0">
                <a:latin typeface="Times New Roman" pitchFamily="18" charset="0"/>
                <a:cs typeface="Times New Roman" pitchFamily="18" charset="0"/>
              </a:rPr>
              <a:t>Employees with prior federal service hired </a:t>
            </a:r>
            <a:r>
              <a:rPr lang="en-US" sz="2000" b="0" u="sng" dirty="0" smtClean="0">
                <a:latin typeface="Times New Roman" pitchFamily="18" charset="0"/>
                <a:cs typeface="Times New Roman" pitchFamily="18" charset="0"/>
              </a:rPr>
              <a:t>before</a:t>
            </a:r>
            <a:r>
              <a:rPr lang="en-US" sz="2000" b="0" dirty="0" smtClean="0">
                <a:latin typeface="Times New Roman" pitchFamily="18" charset="0"/>
                <a:cs typeface="Times New Roman" pitchFamily="18" charset="0"/>
              </a:rPr>
              <a:t> 1984 are covered under CSRS</a:t>
            </a:r>
          </a:p>
        </p:txBody>
      </p:sp>
      <p:sp>
        <p:nvSpPr>
          <p:cNvPr id="89092" name="Slide Number Placeholder 3"/>
          <p:cNvSpPr>
            <a:spLocks noGrp="1"/>
          </p:cNvSpPr>
          <p:nvPr>
            <p:ph type="sldNum" sz="quarter" idx="5"/>
          </p:nvPr>
        </p:nvSpPr>
        <p:spPr>
          <a:noFill/>
        </p:spPr>
        <p:txBody>
          <a:bodyPr/>
          <a:lstStyle/>
          <a:p>
            <a:fld id="{9889A109-AF5B-4FD0-BF36-23D021203A1C}" type="slidenum">
              <a:rPr lang="en-US" smtClean="0"/>
              <a:pPr/>
              <a:t>29</a:t>
            </a:fld>
            <a:endParaRPr lang="en-US" smtClean="0"/>
          </a:p>
        </p:txBody>
      </p:sp>
      <p:sp>
        <p:nvSpPr>
          <p:cNvPr id="2" name="Date Placeholder 1"/>
          <p:cNvSpPr>
            <a:spLocks noGrp="1"/>
          </p:cNvSpPr>
          <p:nvPr>
            <p:ph type="dt" idx="10"/>
          </p:nvPr>
        </p:nvSpPr>
        <p:spPr/>
        <p:txBody>
          <a:bodyPr/>
          <a:lstStyle/>
          <a:p>
            <a:pPr>
              <a:defRPr/>
            </a:pPr>
            <a:fld id="{D67D8E63-A4A0-4069-B76A-1897023C40D1}"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85307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2927350" y="514350"/>
            <a:ext cx="3441700" cy="2581275"/>
          </a:xfrm>
          <a:ln/>
        </p:spPr>
      </p:sp>
      <p:sp>
        <p:nvSpPr>
          <p:cNvPr id="89091" name="Notes Placeholder 2"/>
          <p:cNvSpPr>
            <a:spLocks noGrp="1"/>
          </p:cNvSpPr>
          <p:nvPr>
            <p:ph type="body" idx="1"/>
          </p:nvPr>
        </p:nvSpPr>
        <p:spPr>
          <a:noFill/>
          <a:ln/>
        </p:spPr>
        <p:txBody>
          <a:bodyPr/>
          <a:lstStyle/>
          <a:p>
            <a:pPr lvl="1"/>
            <a:r>
              <a:rPr lang="en-US" sz="2000" dirty="0" smtClean="0">
                <a:latin typeface="Times New Roman" pitchFamily="18" charset="0"/>
                <a:cs typeface="Times New Roman" pitchFamily="18" charset="0"/>
              </a:rPr>
              <a:t>Federal Employees Retirement System (FERS) – </a:t>
            </a:r>
            <a:r>
              <a:rPr lang="en-US" sz="2000" b="0" dirty="0" smtClean="0">
                <a:latin typeface="Times New Roman" pitchFamily="18" charset="0"/>
                <a:cs typeface="Times New Roman" pitchFamily="18" charset="0"/>
              </a:rPr>
              <a:t>New Federal employees hired after 1984</a:t>
            </a:r>
          </a:p>
          <a:p>
            <a:pPr lvl="1"/>
            <a:r>
              <a:rPr lang="en-US" sz="2000" b="0" dirty="0" smtClean="0">
                <a:latin typeface="Times New Roman" pitchFamily="18" charset="0"/>
                <a:cs typeface="Times New Roman" pitchFamily="18" charset="0"/>
              </a:rPr>
              <a:t>Employees with prior federal service hired </a:t>
            </a:r>
            <a:r>
              <a:rPr lang="en-US" sz="2000" b="0" u="sng" dirty="0" smtClean="0">
                <a:latin typeface="Times New Roman" pitchFamily="18" charset="0"/>
                <a:cs typeface="Times New Roman" pitchFamily="18" charset="0"/>
              </a:rPr>
              <a:t>before</a:t>
            </a:r>
            <a:r>
              <a:rPr lang="en-US" sz="2000" b="0" dirty="0" smtClean="0">
                <a:latin typeface="Times New Roman" pitchFamily="18" charset="0"/>
                <a:cs typeface="Times New Roman" pitchFamily="18" charset="0"/>
              </a:rPr>
              <a:t> 1984 are covered under CSRS</a:t>
            </a:r>
          </a:p>
        </p:txBody>
      </p:sp>
      <p:sp>
        <p:nvSpPr>
          <p:cNvPr id="89092" name="Slide Number Placeholder 3"/>
          <p:cNvSpPr>
            <a:spLocks noGrp="1"/>
          </p:cNvSpPr>
          <p:nvPr>
            <p:ph type="sldNum" sz="quarter" idx="5"/>
          </p:nvPr>
        </p:nvSpPr>
        <p:spPr>
          <a:noFill/>
        </p:spPr>
        <p:txBody>
          <a:bodyPr/>
          <a:lstStyle/>
          <a:p>
            <a:fld id="{9889A109-AF5B-4FD0-BF36-23D021203A1C}" type="slidenum">
              <a:rPr lang="en-US" smtClean="0"/>
              <a:pPr/>
              <a:t>30</a:t>
            </a:fld>
            <a:endParaRPr lang="en-US" smtClean="0"/>
          </a:p>
        </p:txBody>
      </p:sp>
      <p:sp>
        <p:nvSpPr>
          <p:cNvPr id="2" name="Date Placeholder 1"/>
          <p:cNvSpPr>
            <a:spLocks noGrp="1"/>
          </p:cNvSpPr>
          <p:nvPr>
            <p:ph type="dt" idx="10"/>
          </p:nvPr>
        </p:nvSpPr>
        <p:spPr/>
        <p:txBody>
          <a:bodyPr/>
          <a:lstStyle/>
          <a:p>
            <a:pPr>
              <a:defRPr/>
            </a:pPr>
            <a:fld id="{CFAD99FA-0C61-4B81-97FD-20AFB6608685}"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746652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2927350" y="514350"/>
            <a:ext cx="3441700" cy="2581275"/>
          </a:xfrm>
          <a:ln/>
        </p:spPr>
      </p:sp>
      <p:sp>
        <p:nvSpPr>
          <p:cNvPr id="89091" name="Notes Placeholder 2"/>
          <p:cNvSpPr>
            <a:spLocks noGrp="1"/>
          </p:cNvSpPr>
          <p:nvPr>
            <p:ph type="body" idx="1"/>
          </p:nvPr>
        </p:nvSpPr>
        <p:spPr>
          <a:noFill/>
          <a:ln/>
        </p:spPr>
        <p:txBody>
          <a:bodyPr/>
          <a:lstStyle/>
          <a:p>
            <a:pPr lvl="1"/>
            <a:endParaRPr lang="en-US" sz="2000" b="0" dirty="0" smtClean="0">
              <a:latin typeface="Times New Roman" pitchFamily="18" charset="0"/>
              <a:cs typeface="Times New Roman" pitchFamily="18" charset="0"/>
            </a:endParaRPr>
          </a:p>
        </p:txBody>
      </p:sp>
      <p:sp>
        <p:nvSpPr>
          <p:cNvPr id="89092" name="Slide Number Placeholder 3"/>
          <p:cNvSpPr>
            <a:spLocks noGrp="1"/>
          </p:cNvSpPr>
          <p:nvPr>
            <p:ph type="sldNum" sz="quarter" idx="5"/>
          </p:nvPr>
        </p:nvSpPr>
        <p:spPr>
          <a:noFill/>
        </p:spPr>
        <p:txBody>
          <a:bodyPr/>
          <a:lstStyle/>
          <a:p>
            <a:fld id="{9889A109-AF5B-4FD0-BF36-23D021203A1C}" type="slidenum">
              <a:rPr lang="en-US" smtClean="0"/>
              <a:pPr/>
              <a:t>31</a:t>
            </a:fld>
            <a:endParaRPr lang="en-US" smtClean="0"/>
          </a:p>
        </p:txBody>
      </p:sp>
      <p:sp>
        <p:nvSpPr>
          <p:cNvPr id="2" name="Date Placeholder 1"/>
          <p:cNvSpPr>
            <a:spLocks noGrp="1"/>
          </p:cNvSpPr>
          <p:nvPr>
            <p:ph type="dt" idx="10"/>
          </p:nvPr>
        </p:nvSpPr>
        <p:spPr/>
        <p:txBody>
          <a:bodyPr/>
          <a:lstStyle/>
          <a:p>
            <a:pPr>
              <a:defRPr/>
            </a:pPr>
            <a:fld id="{7036445F-02C4-4F3D-9EF1-F173E21D9F93}"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551727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2927350" y="514350"/>
            <a:ext cx="3441700" cy="2581275"/>
          </a:xfrm>
          <a:ln/>
        </p:spPr>
      </p:sp>
      <p:sp>
        <p:nvSpPr>
          <p:cNvPr id="90115" name="Notes Placeholder 2"/>
          <p:cNvSpPr>
            <a:spLocks noGrp="1"/>
          </p:cNvSpPr>
          <p:nvPr>
            <p:ph type="body" idx="1"/>
          </p:nvPr>
        </p:nvSpPr>
        <p:spPr>
          <a:noFill/>
          <a:ln/>
        </p:spPr>
        <p:txBody>
          <a:bodyPr/>
          <a:lstStyle/>
          <a:p>
            <a:r>
              <a:rPr lang="en-US" dirty="0" smtClean="0"/>
              <a:t>Under FERS you pay full Social Security taxes and a small contribution to the Basic Benefit Plan.  In addition, the agency puts an amount equal to 1% of your basic pay each pay period into your Thrift Savings Plan (TSP) account.  </a:t>
            </a:r>
          </a:p>
          <a:p>
            <a:endParaRPr lang="en-US" dirty="0" smtClean="0"/>
          </a:p>
          <a:p>
            <a:r>
              <a:rPr lang="en-US" dirty="0" smtClean="0"/>
              <a:t>You are able to make tax-deferred contributions to the TSP and a portion is matched by</a:t>
            </a:r>
          </a:p>
          <a:p>
            <a:r>
              <a:rPr lang="en-US" dirty="0" smtClean="0"/>
              <a:t>the Government.  The three components of FERS work together to give you a strong financial foundation for your retirement years.</a:t>
            </a:r>
          </a:p>
        </p:txBody>
      </p:sp>
      <p:sp>
        <p:nvSpPr>
          <p:cNvPr id="90116" name="Slide Number Placeholder 3"/>
          <p:cNvSpPr>
            <a:spLocks noGrp="1"/>
          </p:cNvSpPr>
          <p:nvPr>
            <p:ph type="sldNum" sz="quarter" idx="5"/>
          </p:nvPr>
        </p:nvSpPr>
        <p:spPr>
          <a:noFill/>
        </p:spPr>
        <p:txBody>
          <a:bodyPr/>
          <a:lstStyle/>
          <a:p>
            <a:fld id="{0EE59E0E-E59D-4794-98F2-234D4B29EE81}" type="slidenum">
              <a:rPr lang="en-US" smtClean="0"/>
              <a:pPr/>
              <a:t>32</a:t>
            </a:fld>
            <a:endParaRPr lang="en-US" smtClean="0"/>
          </a:p>
        </p:txBody>
      </p:sp>
      <p:sp>
        <p:nvSpPr>
          <p:cNvPr id="2" name="Date Placeholder 1"/>
          <p:cNvSpPr>
            <a:spLocks noGrp="1"/>
          </p:cNvSpPr>
          <p:nvPr>
            <p:ph type="dt" idx="10"/>
          </p:nvPr>
        </p:nvSpPr>
        <p:spPr/>
        <p:txBody>
          <a:bodyPr/>
          <a:lstStyle/>
          <a:p>
            <a:pPr>
              <a:defRPr/>
            </a:pPr>
            <a:fld id="{1F2F5A77-E8D2-461B-B2D2-9442C8EA8E0E}"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412714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2927350" y="514350"/>
            <a:ext cx="3441700" cy="2581275"/>
          </a:xfrm>
          <a:ln/>
        </p:spPr>
      </p:sp>
      <p:sp>
        <p:nvSpPr>
          <p:cNvPr id="70659" name="Notes Placeholder 2"/>
          <p:cNvSpPr>
            <a:spLocks noGrp="1"/>
          </p:cNvSpPr>
          <p:nvPr>
            <p:ph type="body" idx="1"/>
          </p:nvPr>
        </p:nvSpPr>
        <p:spPr>
          <a:noFill/>
          <a:ln/>
        </p:spPr>
        <p:txBody>
          <a:bodyPr>
            <a:normAutofit/>
          </a:bodyPr>
          <a:lstStyle/>
          <a:p>
            <a:r>
              <a:rPr lang="en-US" dirty="0" smtClean="0"/>
              <a:t>PRESENTER:  </a:t>
            </a:r>
          </a:p>
          <a:p>
            <a:r>
              <a:rPr lang="en-US" dirty="0" smtClean="0"/>
              <a:t>Welcome to Buckley AFB. </a:t>
            </a:r>
          </a:p>
          <a:p>
            <a:r>
              <a:rPr lang="en-US" dirty="0" smtClean="0"/>
              <a:t>Buckley is home to the 460 Space Wing, the Colorado Air National Guard, the Navy Operation Support Center, the Aerospace Data Facility, the Army Aviation Support Facility, and the Air Reserve Personnel Center as well as many other tenant units.   </a:t>
            </a:r>
          </a:p>
          <a:p>
            <a:r>
              <a:rPr lang="en-US" dirty="0" smtClean="0"/>
              <a:t>The Buckley Civilian Personnel Section services approximately 660 Air Force civilian employees assigned to the installation.</a:t>
            </a:r>
          </a:p>
          <a:p>
            <a:r>
              <a:rPr lang="en-US" dirty="0" smtClean="0"/>
              <a:t>Hours of Operation: Mon, Tues, Thurs, Fri – 730hrs to 1600hrs; and Wed – 1030hrs to 1600hrs </a:t>
            </a:r>
          </a:p>
          <a:p>
            <a:r>
              <a:rPr lang="en-US" dirty="0" smtClean="0"/>
              <a:t>We look forward to supporting you in your new position!</a:t>
            </a:r>
          </a:p>
        </p:txBody>
      </p:sp>
      <p:sp>
        <p:nvSpPr>
          <p:cNvPr id="70660" name="Slide Number Placeholder 3"/>
          <p:cNvSpPr>
            <a:spLocks noGrp="1"/>
          </p:cNvSpPr>
          <p:nvPr>
            <p:ph type="sldNum" sz="quarter" idx="5"/>
          </p:nvPr>
        </p:nvSpPr>
        <p:spPr>
          <a:noFill/>
        </p:spPr>
        <p:txBody>
          <a:bodyPr/>
          <a:lstStyle/>
          <a:p>
            <a:fld id="{7A594ACD-4C23-44B0-90F9-64AED83392E2}" type="slidenum">
              <a:rPr lang="en-US" smtClean="0"/>
              <a:pPr/>
              <a:t>4</a:t>
            </a:fld>
            <a:endParaRPr lang="en-US" smtClean="0"/>
          </a:p>
        </p:txBody>
      </p:sp>
      <p:sp>
        <p:nvSpPr>
          <p:cNvPr id="2" name="Date Placeholder 1"/>
          <p:cNvSpPr>
            <a:spLocks noGrp="1"/>
          </p:cNvSpPr>
          <p:nvPr>
            <p:ph type="dt" idx="10"/>
          </p:nvPr>
        </p:nvSpPr>
        <p:spPr/>
        <p:txBody>
          <a:bodyPr/>
          <a:lstStyle/>
          <a:p>
            <a:pPr>
              <a:defRPr/>
            </a:pPr>
            <a:fld id="{DBFF8EB3-0970-4116-9A72-91EBA454BAC0}"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6425656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2927350" y="514350"/>
            <a:ext cx="3441700" cy="2581275"/>
          </a:xfrm>
          <a:ln/>
        </p:spPr>
      </p:sp>
      <p:sp>
        <p:nvSpPr>
          <p:cNvPr id="90115" name="Notes Placeholder 2"/>
          <p:cNvSpPr>
            <a:spLocks noGrp="1"/>
          </p:cNvSpPr>
          <p:nvPr>
            <p:ph type="body" idx="1"/>
          </p:nvPr>
        </p:nvSpPr>
        <p:spPr>
          <a:noFill/>
          <a:ln/>
        </p:spPr>
        <p:txBody>
          <a:bodyPr/>
          <a:lstStyle/>
          <a:p>
            <a:r>
              <a:rPr lang="en-US" dirty="0" smtClean="0"/>
              <a:t>Under FERS you pay full Social Security taxes and a small contribution to the Basic Benefit Plan.  In addition, the agency puts an amount equal to 1% of your basic pay each pay period into your Thrift Savings Plan (TSP) account.  </a:t>
            </a:r>
          </a:p>
          <a:p>
            <a:endParaRPr lang="en-US" dirty="0" smtClean="0"/>
          </a:p>
          <a:p>
            <a:r>
              <a:rPr lang="en-US" dirty="0" smtClean="0"/>
              <a:t>You are able to make tax-deferred contributions to the TSP and a portion is matched by</a:t>
            </a:r>
          </a:p>
          <a:p>
            <a:r>
              <a:rPr lang="en-US" dirty="0" smtClean="0"/>
              <a:t>the Government.  The three components of FERS work together to give you a strong financial foundation for your retirement years.</a:t>
            </a:r>
          </a:p>
        </p:txBody>
      </p:sp>
      <p:sp>
        <p:nvSpPr>
          <p:cNvPr id="90116" name="Slide Number Placeholder 3"/>
          <p:cNvSpPr>
            <a:spLocks noGrp="1"/>
          </p:cNvSpPr>
          <p:nvPr>
            <p:ph type="sldNum" sz="quarter" idx="5"/>
          </p:nvPr>
        </p:nvSpPr>
        <p:spPr>
          <a:noFill/>
        </p:spPr>
        <p:txBody>
          <a:bodyPr/>
          <a:lstStyle/>
          <a:p>
            <a:fld id="{0EE59E0E-E59D-4794-98F2-234D4B29EE81}" type="slidenum">
              <a:rPr lang="en-US" smtClean="0"/>
              <a:pPr/>
              <a:t>33</a:t>
            </a:fld>
            <a:endParaRPr lang="en-US" smtClean="0"/>
          </a:p>
        </p:txBody>
      </p:sp>
      <p:sp>
        <p:nvSpPr>
          <p:cNvPr id="2" name="Date Placeholder 1"/>
          <p:cNvSpPr>
            <a:spLocks noGrp="1"/>
          </p:cNvSpPr>
          <p:nvPr>
            <p:ph type="dt" idx="10"/>
          </p:nvPr>
        </p:nvSpPr>
        <p:spPr/>
        <p:txBody>
          <a:bodyPr/>
          <a:lstStyle/>
          <a:p>
            <a:pPr>
              <a:defRPr/>
            </a:pPr>
            <a:fld id="{01FD84A4-4091-4262-BAB5-665352482266}"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757444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2927350" y="514350"/>
            <a:ext cx="3441700" cy="2581275"/>
          </a:xfrm>
          <a:ln/>
        </p:spPr>
      </p:sp>
      <p:sp>
        <p:nvSpPr>
          <p:cNvPr id="90115" name="Notes Placeholder 2"/>
          <p:cNvSpPr>
            <a:spLocks noGrp="1"/>
          </p:cNvSpPr>
          <p:nvPr>
            <p:ph type="body" idx="1"/>
          </p:nvPr>
        </p:nvSpPr>
        <p:spPr>
          <a:noFill/>
          <a:ln/>
        </p:spPr>
        <p:txBody>
          <a:bodyPr/>
          <a:lstStyle/>
          <a:p>
            <a:r>
              <a:rPr lang="en-US" smtClean="0"/>
              <a:t>Under FERS you pay full Social Security taxes and a small contribution to the Basic Benefit Plan.  In addition, the agency puts an amount equal to 1% of your basic pay each pay period into your Thrift Savings Plan (TSP) account.  </a:t>
            </a:r>
          </a:p>
          <a:p>
            <a:endParaRPr lang="en-US" smtClean="0"/>
          </a:p>
          <a:p>
            <a:r>
              <a:rPr lang="en-US" smtClean="0"/>
              <a:t>You are able to make tax- deferred contributions to the TSP and a portion is matched by</a:t>
            </a:r>
          </a:p>
          <a:p>
            <a:r>
              <a:rPr lang="en-US" smtClean="0"/>
              <a:t>the Government.  The three components of FERS work together to give you a strong financial foundation for your retirement years.</a:t>
            </a:r>
          </a:p>
        </p:txBody>
      </p:sp>
      <p:sp>
        <p:nvSpPr>
          <p:cNvPr id="90116" name="Slide Number Placeholder 3"/>
          <p:cNvSpPr>
            <a:spLocks noGrp="1"/>
          </p:cNvSpPr>
          <p:nvPr>
            <p:ph type="sldNum" sz="quarter" idx="5"/>
          </p:nvPr>
        </p:nvSpPr>
        <p:spPr>
          <a:noFill/>
        </p:spPr>
        <p:txBody>
          <a:bodyPr/>
          <a:lstStyle/>
          <a:p>
            <a:fld id="{0EE59E0E-E59D-4794-98F2-234D4B29EE81}" type="slidenum">
              <a:rPr lang="en-US" smtClean="0"/>
              <a:pPr/>
              <a:t>34</a:t>
            </a:fld>
            <a:endParaRPr lang="en-US" smtClean="0"/>
          </a:p>
        </p:txBody>
      </p:sp>
      <p:sp>
        <p:nvSpPr>
          <p:cNvPr id="2" name="Date Placeholder 1"/>
          <p:cNvSpPr>
            <a:spLocks noGrp="1"/>
          </p:cNvSpPr>
          <p:nvPr>
            <p:ph type="dt" idx="10"/>
          </p:nvPr>
        </p:nvSpPr>
        <p:spPr/>
        <p:txBody>
          <a:bodyPr/>
          <a:lstStyle/>
          <a:p>
            <a:pPr>
              <a:defRPr/>
            </a:pPr>
            <a:fld id="{A779033A-1F2D-4324-8323-EB69761C7D4F}"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983985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2927350" y="514350"/>
            <a:ext cx="3441700" cy="2581275"/>
          </a:xfrm>
          <a:ln/>
        </p:spPr>
      </p:sp>
      <p:sp>
        <p:nvSpPr>
          <p:cNvPr id="91139" name="Notes Placeholder 2"/>
          <p:cNvSpPr>
            <a:spLocks noGrp="1"/>
          </p:cNvSpPr>
          <p:nvPr>
            <p:ph type="body" idx="1"/>
          </p:nvPr>
        </p:nvSpPr>
        <p:spPr>
          <a:noFill/>
          <a:ln/>
        </p:spPr>
        <p:txBody>
          <a:bodyPr/>
          <a:lstStyle/>
          <a:p>
            <a:r>
              <a:rPr lang="en-US" dirty="0" smtClean="0"/>
              <a:t>Are there any CSRS or CSRS Offset Employees here?</a:t>
            </a:r>
            <a:r>
              <a:rPr lang="en-US" baseline="0" dirty="0" smtClean="0"/>
              <a:t>  (If no, skip this slide)</a:t>
            </a:r>
          </a:p>
          <a:p>
            <a:endParaRPr lang="en-US" baseline="0" dirty="0" smtClean="0"/>
          </a:p>
          <a:p>
            <a:r>
              <a:rPr lang="en-US" dirty="0" smtClean="0"/>
              <a:t>The Civil Service Retirement System (CSRS) began in 1920 and has given disability, survivor and retirement benefits for the majority of civilian employees in the Federal government until 1987 when the new Federal Employees Retirement System (FERS) was created. </a:t>
            </a:r>
          </a:p>
          <a:p>
            <a:endParaRPr lang="en-US" dirty="0" smtClean="0"/>
          </a:p>
          <a:p>
            <a:r>
              <a:rPr lang="en-US" dirty="0" smtClean="0"/>
              <a:t>Retirement benefits are presently financed by both Government and employee contributions to the retirement fund, and the benefits are provided based on the duration of service and the average pay over the highest three years of pay.</a:t>
            </a:r>
          </a:p>
          <a:p>
            <a:endParaRPr lang="en-US" dirty="0" smtClean="0"/>
          </a:p>
        </p:txBody>
      </p:sp>
      <p:sp>
        <p:nvSpPr>
          <p:cNvPr id="91140" name="Slide Number Placeholder 3"/>
          <p:cNvSpPr>
            <a:spLocks noGrp="1"/>
          </p:cNvSpPr>
          <p:nvPr>
            <p:ph type="sldNum" sz="quarter" idx="5"/>
          </p:nvPr>
        </p:nvSpPr>
        <p:spPr>
          <a:noFill/>
        </p:spPr>
        <p:txBody>
          <a:bodyPr/>
          <a:lstStyle/>
          <a:p>
            <a:fld id="{D477E60D-60DE-46B7-B67D-104FABEFB70A}" type="slidenum">
              <a:rPr lang="en-US" smtClean="0"/>
              <a:pPr/>
              <a:t>35</a:t>
            </a:fld>
            <a:endParaRPr lang="en-US" smtClean="0"/>
          </a:p>
        </p:txBody>
      </p:sp>
      <p:sp>
        <p:nvSpPr>
          <p:cNvPr id="2" name="Date Placeholder 1"/>
          <p:cNvSpPr>
            <a:spLocks noGrp="1"/>
          </p:cNvSpPr>
          <p:nvPr>
            <p:ph type="dt" idx="10"/>
          </p:nvPr>
        </p:nvSpPr>
        <p:spPr/>
        <p:txBody>
          <a:bodyPr/>
          <a:lstStyle/>
          <a:p>
            <a:pPr>
              <a:defRPr/>
            </a:pPr>
            <a:fld id="{0B9F9FD3-750B-460D-8193-C80477F533A8}"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375237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a:t>
            </a:r>
            <a:r>
              <a:rPr lang="en-US" baseline="0" dirty="0" smtClean="0"/>
              <a:t> Veterans here?  (If not, skip slide 37-42).</a:t>
            </a:r>
          </a:p>
          <a:p>
            <a:endParaRPr lang="en-US" baseline="0"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36</a:t>
            </a:fld>
            <a:endParaRPr lang="en-US" dirty="0"/>
          </a:p>
        </p:txBody>
      </p:sp>
    </p:spTree>
    <p:extLst>
      <p:ext uri="{BB962C8B-B14F-4D97-AF65-F5344CB8AC3E}">
        <p14:creationId xmlns:p14="http://schemas.microsoft.com/office/powerpoint/2010/main" val="70213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For FERS purposes, military service is honorable</a:t>
            </a:r>
            <a:r>
              <a:rPr lang="en-US" baseline="0" dirty="0" smtClean="0"/>
              <a:t> active service in the following uniformed services:  Army, Navy, Air Force, Marine Corps, and Coast Guard after 31 Dec 56.  Active duty service performed prior to 1 Jan 57 is creditable without deposit.  </a:t>
            </a:r>
          </a:p>
          <a:p>
            <a:endParaRPr lang="en-US" baseline="0" dirty="0" smtClean="0"/>
          </a:p>
          <a:p>
            <a:r>
              <a:rPr lang="en-US" sz="1200" kern="1200" dirty="0" smtClean="0">
                <a:solidFill>
                  <a:schemeClr val="tx1"/>
                </a:solidFill>
                <a:effectLst/>
                <a:latin typeface="Times New Roman" pitchFamily="18" charset="0"/>
                <a:ea typeface="+mn-ea"/>
                <a:cs typeface="+mn-cs"/>
              </a:rPr>
              <a:t>The rules for crediting military service apply whether you are making a deposit for active military service that occurred prior to becoming a Federal civilian employee, or active military service that interrupts a period of Federal civilian employment (USERRA).</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Employees subject to FERS deposit rules </a:t>
            </a:r>
            <a:r>
              <a:rPr lang="en-US" sz="1200" u="sng" kern="1200" dirty="0" smtClean="0">
                <a:solidFill>
                  <a:schemeClr val="tx1"/>
                </a:solidFill>
                <a:effectLst/>
                <a:latin typeface="Times New Roman" pitchFamily="18" charset="0"/>
                <a:ea typeface="+mn-ea"/>
                <a:cs typeface="+mn-cs"/>
              </a:rPr>
              <a:t>must</a:t>
            </a:r>
            <a:r>
              <a:rPr lang="en-US" sz="1200" kern="1200" dirty="0" smtClean="0">
                <a:solidFill>
                  <a:schemeClr val="tx1"/>
                </a:solidFill>
                <a:effectLst/>
                <a:latin typeface="Times New Roman" pitchFamily="18" charset="0"/>
                <a:ea typeface="+mn-ea"/>
                <a:cs typeface="+mn-cs"/>
              </a:rPr>
              <a:t> make the deposit if they wish their military service to be creditable towards determining eligibility for FERS retirement and for annuity computation.</a:t>
            </a:r>
          </a:p>
          <a:p>
            <a:endParaRPr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Times New Roman" pitchFamily="18" charset="0"/>
                <a:ea typeface="+mn-ea"/>
                <a:cs typeface="+mn-cs"/>
              </a:rPr>
              <a:t>Military service is credited under FERS if the military service was performed after the employee became covered by FERS or the employee had less than 5 years of civilian service upon becoming covered by FERS.  In cases where a FERS employee has a Civil Service Retirement System (CSRS) component (at least 5 years of CSRS and/or FICA service before becoming FERS), military service performed prior to electing FERS will be treated under CSRS rules.</a:t>
            </a:r>
          </a:p>
          <a:p>
            <a:r>
              <a:rPr lang="en-US" sz="1200" kern="1200" dirty="0" smtClean="0">
                <a:solidFill>
                  <a:schemeClr val="tx1"/>
                </a:solidFill>
                <a:effectLst/>
                <a:latin typeface="Times New Roman" pitchFamily="18" charset="0"/>
                <a:ea typeface="+mn-ea"/>
                <a:cs typeface="+mn-cs"/>
              </a:rPr>
              <a:t>FERS law provides a 2-year interest-free grace period on military deposits.  After the grace period, interest begins to accrue and is compounded annually, although no interest will be due if the deposit is paid in full before a full year minus one day goes by following the grace period.</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For employees first employed under FERS prior to 1 Jan 87, interest started to accrue 1 Jan 89. If first employed under FERS on or after 1 Jan 87, interest begins to accrue 2 years from the date first employed subject to FERS.  For those who elected to transfer to FERS after 30 June 87, who have less than 5 years of civilian service (not counting CSRS-Interim or CSRS-Offset) before the effective date of FERS, interest begins to accrue 2 years from the date of transfer. If the military service was performed after the date of first employment and after 1 Jan 87, interest</a:t>
            </a:r>
          </a:p>
          <a:p>
            <a:r>
              <a:rPr lang="en-US" sz="1200" kern="1200" dirty="0" smtClean="0">
                <a:solidFill>
                  <a:schemeClr val="tx1"/>
                </a:solidFill>
                <a:effectLst/>
                <a:latin typeface="Times New Roman" pitchFamily="18" charset="0"/>
                <a:ea typeface="+mn-ea"/>
                <a:cs typeface="+mn-cs"/>
              </a:rPr>
              <a:t>starts to accrue 2 years from the date the employee returns to a covered position.</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The earlier you pay the deposit the less interest you will have to pay, so the sooner you pay the deposit the better.  However, the deposit must be paid in full before you retire.</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http://livecyclepub.dfas.mil/DocumentManager/docm1406308593427/8d58d8e8ea876ea9646eb46baede5a26?type=YXBwbGljYXRpb24vcGRm  </a:t>
            </a:r>
          </a:p>
          <a:p>
            <a:r>
              <a:rPr lang="en-US" sz="1200" kern="1200" dirty="0" smtClean="0">
                <a:solidFill>
                  <a:schemeClr val="tx1"/>
                </a:solidFill>
                <a:effectLst/>
                <a:latin typeface="Times New Roman" pitchFamily="18" charset="0"/>
                <a:ea typeface="+mn-ea"/>
                <a:cs typeface="+mn-cs"/>
              </a:rPr>
              <a:t> </a:t>
            </a:r>
          </a:p>
          <a:p>
            <a:endParaRPr lang="en-US" sz="1200" kern="1200" dirty="0" smtClean="0">
              <a:solidFill>
                <a:schemeClr val="tx1"/>
              </a:solidFill>
              <a:effectLst/>
              <a:latin typeface="Times New Roman" pitchFamily="18" charset="0"/>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37</a:t>
            </a:fld>
            <a:endParaRPr lang="en-US" dirty="0"/>
          </a:p>
        </p:txBody>
      </p:sp>
    </p:spTree>
    <p:extLst>
      <p:ext uri="{BB962C8B-B14F-4D97-AF65-F5344CB8AC3E}">
        <p14:creationId xmlns:p14="http://schemas.microsoft.com/office/powerpoint/2010/main" val="39172882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 no break in service;</a:t>
            </a:r>
            <a:r>
              <a:rPr lang="en-US" baseline="0" dirty="0" smtClean="0"/>
              <a:t> entire career enlisted or entire career officer</a:t>
            </a:r>
          </a:p>
          <a:p>
            <a:r>
              <a:rPr lang="en-US" baseline="0" dirty="0" smtClean="0"/>
              <a:t>Advanced – break in service; change of status from enlisted to officer; can enter multiple dates; advanced only for warrant officer </a:t>
            </a:r>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38</a:t>
            </a:fld>
            <a:endParaRPr lang="en-US" dirty="0"/>
          </a:p>
        </p:txBody>
      </p:sp>
    </p:spTree>
    <p:extLst>
      <p:ext uri="{BB962C8B-B14F-4D97-AF65-F5344CB8AC3E}">
        <p14:creationId xmlns:p14="http://schemas.microsoft.com/office/powerpoint/2010/main" val="116120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 pay your deposit you will</a:t>
            </a:r>
            <a:r>
              <a:rPr lang="en-US" baseline="0" dirty="0" smtClean="0"/>
              <a:t> receive full credit for retirement eligibility and years of service.  </a:t>
            </a:r>
          </a:p>
          <a:p>
            <a:endParaRPr lang="en-US" baseline="0" dirty="0" smtClean="0"/>
          </a:p>
          <a:p>
            <a:r>
              <a:rPr lang="en-US" sz="1200" kern="1200" dirty="0" smtClean="0">
                <a:solidFill>
                  <a:schemeClr val="tx1"/>
                </a:solidFill>
                <a:effectLst/>
                <a:latin typeface="Times New Roman" pitchFamily="18" charset="0"/>
                <a:ea typeface="+mn-ea"/>
                <a:cs typeface="+mn-cs"/>
              </a:rPr>
              <a:t>For periods of active military service prior to 1999, the deposit equals 3% of your military base pay.  For periods of service performed during 1999 the deposit equals 3.25%; and during 2000 the deposit equals 3.40%.  After 31 Dec 00 the deposit returns to 3% of your military base pay. (Base pay does not include allowances earned during the military service.)</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If the military service falls under USERRA, the deposit is the </a:t>
            </a:r>
            <a:r>
              <a:rPr lang="en-US" sz="1200" b="1" kern="1200" dirty="0" smtClean="0">
                <a:solidFill>
                  <a:schemeClr val="tx1"/>
                </a:solidFill>
                <a:effectLst/>
                <a:latin typeface="Times New Roman" pitchFamily="18" charset="0"/>
                <a:ea typeface="+mn-ea"/>
                <a:cs typeface="+mn-cs"/>
              </a:rPr>
              <a:t>lesser </a:t>
            </a:r>
            <a:r>
              <a:rPr lang="en-US" sz="1200" kern="1200" dirty="0" smtClean="0">
                <a:solidFill>
                  <a:schemeClr val="tx1"/>
                </a:solidFill>
                <a:effectLst/>
                <a:latin typeface="Times New Roman" pitchFamily="18" charset="0"/>
                <a:ea typeface="+mn-ea"/>
                <a:cs typeface="+mn-cs"/>
              </a:rPr>
              <a:t>of the applicable percentage(s) of your military base pay, or the amount of FERS contributions you would have paid had you worked instead of going on active duty. We'll prepare a service deposit report that compares and shows which method your deposit will be based on.</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39</a:t>
            </a:fld>
            <a:endParaRPr lang="en-US" dirty="0"/>
          </a:p>
        </p:txBody>
      </p:sp>
    </p:spTree>
    <p:extLst>
      <p:ext uri="{BB962C8B-B14F-4D97-AF65-F5344CB8AC3E}">
        <p14:creationId xmlns:p14="http://schemas.microsoft.com/office/powerpoint/2010/main" val="2875456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effectLst/>
                <a:latin typeface="Times New Roman" pitchFamily="18" charset="0"/>
                <a:ea typeface="+mn-ea"/>
                <a:cs typeface="+mn-cs"/>
              </a:rPr>
              <a:t>Complete form </a:t>
            </a:r>
            <a:r>
              <a:rPr lang="en-US" sz="1200" u="sng" kern="1200" dirty="0" smtClean="0">
                <a:solidFill>
                  <a:schemeClr val="tx1"/>
                </a:solidFill>
                <a:effectLst/>
                <a:latin typeface="Times New Roman" pitchFamily="18" charset="0"/>
                <a:ea typeface="+mn-ea"/>
                <a:cs typeface="+mn-cs"/>
                <a:hlinkClick r:id="rId3"/>
              </a:rPr>
              <a:t>RI 20-97</a:t>
            </a:r>
            <a:r>
              <a:rPr lang="en-US" sz="1200" kern="1200" dirty="0" smtClean="0">
                <a:solidFill>
                  <a:schemeClr val="tx1"/>
                </a:solidFill>
                <a:effectLst/>
                <a:latin typeface="Times New Roman" pitchFamily="18" charset="0"/>
                <a:ea typeface="+mn-ea"/>
                <a:cs typeface="+mn-cs"/>
              </a:rPr>
              <a:t>, "Estimated Earnings During Military Service," (Attachment 1) showing the periods of military service for which you want to make the deposit.  Exception:  If your military service is USERRA service, you'll need to specify periods of military service during which you were on paid leave from your civilian position (i.e., military leave, annual leave, or travel compensatory time).  Please refer to the sample RI 20-97 for an example of how to complete the form showing dates of military service when no civilian leave was used, and the dates in a paid leave status and type of leave.</a:t>
            </a:r>
          </a:p>
          <a:p>
            <a:r>
              <a:rPr lang="en-US" sz="1200" kern="1200" dirty="0" smtClean="0">
                <a:solidFill>
                  <a:schemeClr val="tx1"/>
                </a:solidFill>
                <a:effectLst/>
                <a:latin typeface="Times New Roman" pitchFamily="18" charset="0"/>
                <a:ea typeface="+mn-ea"/>
                <a:cs typeface="+mn-cs"/>
              </a:rPr>
              <a:t>Ensure your name and home address is entered in block 19 of the RI 20-97 so the military finance office returns the estimated earnings information directly to you.</a:t>
            </a:r>
          </a:p>
          <a:p>
            <a:r>
              <a:rPr lang="en-US" sz="1200" kern="1200" dirty="0" smtClean="0">
                <a:solidFill>
                  <a:schemeClr val="tx1"/>
                </a:solidFill>
                <a:effectLst/>
                <a:latin typeface="Times New Roman" pitchFamily="18" charset="0"/>
                <a:ea typeface="+mn-ea"/>
                <a:cs typeface="+mn-cs"/>
              </a:rPr>
              <a:t>When the RI 20-97 is completed, attach a copy of your DD 214(s) (member 4 copy) that documents both the order to active duty and release from same, and mail to your military finance office.  You can find the address on the </a:t>
            </a:r>
            <a:r>
              <a:rPr lang="en-US" sz="1200" u="sng" kern="1200" dirty="0" smtClean="0">
                <a:solidFill>
                  <a:schemeClr val="tx1"/>
                </a:solidFill>
                <a:effectLst/>
                <a:latin typeface="Times New Roman" pitchFamily="18" charset="0"/>
                <a:ea typeface="+mn-ea"/>
                <a:cs typeface="+mn-cs"/>
                <a:hlinkClick r:id="rId4"/>
              </a:rPr>
              <a:t>Defense Finance and Accounting Service</a:t>
            </a:r>
            <a:r>
              <a:rPr lang="en-US" sz="1200" kern="1200" dirty="0" smtClean="0">
                <a:solidFill>
                  <a:schemeClr val="tx1"/>
                </a:solidFill>
                <a:effectLst/>
                <a:latin typeface="Times New Roman" pitchFamily="18" charset="0"/>
                <a:ea typeface="+mn-ea"/>
                <a:cs typeface="+mn-cs"/>
              </a:rPr>
              <a:t> (DFAS) website at www.DFAS.mil.  Exception: Reservists with USERRA service will need to take the RI 20-97 to their Reserve unit to obtain estimated military earnings if they (1) had periods of paid leave during the military service, or (2) are documenting the military service with certified military orders (AF Form 938 or equivalent) instead of the DD 214.</a:t>
            </a:r>
          </a:p>
          <a:p>
            <a:r>
              <a:rPr lang="en-US" sz="1200" kern="1200" dirty="0" smtClean="0">
                <a:solidFill>
                  <a:schemeClr val="tx1"/>
                </a:solidFill>
                <a:effectLst/>
                <a:latin typeface="Times New Roman" pitchFamily="18" charset="0"/>
                <a:ea typeface="+mn-ea"/>
                <a:cs typeface="+mn-cs"/>
              </a:rPr>
              <a:t>If you have service with more than one branch of the military (i.e., Air Force and U.S. Marine Corps), you will need to complete a separate RI 20-97 for each, and mail each to the appropriate military finance office.  </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Upon receipt of your estimated military earnings, complete all highlighted areas and electronically sign the military deposit package which includes the </a:t>
            </a:r>
            <a:r>
              <a:rPr lang="en-US" sz="1200" u="sng" kern="1200" dirty="0" smtClean="0">
                <a:solidFill>
                  <a:schemeClr val="tx1"/>
                </a:solidFill>
                <a:effectLst/>
                <a:latin typeface="Times New Roman" pitchFamily="18" charset="0"/>
                <a:ea typeface="+mn-ea"/>
                <a:cs typeface="+mn-cs"/>
                <a:hlinkClick r:id="rId5"/>
              </a:rPr>
              <a:t>Standard Form 3108</a:t>
            </a:r>
            <a:r>
              <a:rPr lang="en-US" sz="1200" kern="1200" dirty="0" smtClean="0">
                <a:solidFill>
                  <a:schemeClr val="tx1"/>
                </a:solidFill>
                <a:effectLst/>
                <a:latin typeface="Times New Roman" pitchFamily="18" charset="0"/>
                <a:ea typeface="+mn-ea"/>
                <a:cs typeface="+mn-cs"/>
              </a:rPr>
              <a:t>, Application to Make Deposit or Redeposit and Standard Form 3108A, Application to Pay Military Deposit for Military Service Performed after December 31, 1956.  </a:t>
            </a:r>
          </a:p>
          <a:p>
            <a:r>
              <a:rPr lang="en-US" sz="1200" kern="1200" dirty="0" smtClean="0">
                <a:solidFill>
                  <a:schemeClr val="tx1"/>
                </a:solidFill>
                <a:effectLst/>
                <a:latin typeface="Times New Roman" pitchFamily="18" charset="0"/>
                <a:ea typeface="+mn-ea"/>
                <a:cs typeface="+mn-cs"/>
              </a:rPr>
              <a:t>Once completed, submit your application, estimated earnings, and DD 214, to the Benefits and Entitlement Service Team (BEST) for processing, by logging into https://mypers.af.mil.  </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40</a:t>
            </a:fld>
            <a:endParaRPr lang="en-US" dirty="0"/>
          </a:p>
        </p:txBody>
      </p:sp>
    </p:spTree>
    <p:extLst>
      <p:ext uri="{BB962C8B-B14F-4D97-AF65-F5344CB8AC3E}">
        <p14:creationId xmlns:p14="http://schemas.microsoft.com/office/powerpoint/2010/main" val="20499108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BEST will complete your military deposit package and forward to DFAS for the calculation of the amount of deposit owed.  DFAS will compute the actual deposit amount and contact you to arrange for payment.</a:t>
            </a:r>
          </a:p>
          <a:p>
            <a:r>
              <a:rPr lang="en-US" sz="1200" kern="1200" dirty="0" smtClean="0">
                <a:solidFill>
                  <a:schemeClr val="tx1"/>
                </a:solidFill>
                <a:effectLst/>
                <a:latin typeface="Times New Roman" pitchFamily="18" charset="0"/>
                <a:ea typeface="+mn-ea"/>
                <a:cs typeface="+mn-cs"/>
              </a:rPr>
              <a:t>Please note:  If you do not attach your estimated earnings or your DD 214, BEST will be unable to process your military deposit request.  You will be notified of what documents are missing and your military deposit request will be closed until you submit all the required documentation.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When your military deposit is paid in full, your leave and earnings statement will reflect that in Block 20.  At that time you should contact the payroll office customer service representative at </a:t>
            </a:r>
            <a:r>
              <a:rPr lang="en-US" sz="1200" u="sng" kern="1200" dirty="0" smtClean="0">
                <a:solidFill>
                  <a:schemeClr val="tx1"/>
                </a:solidFill>
                <a:effectLst/>
                <a:latin typeface="Times New Roman" pitchFamily="18" charset="0"/>
                <a:ea typeface="+mn-ea"/>
                <a:cs typeface="+mn-cs"/>
                <a:hlinkClick r:id="rId3"/>
              </a:rPr>
              <a:t>petecivpay@us.af.mil</a:t>
            </a:r>
            <a:r>
              <a:rPr lang="en-US" sz="1200" kern="1200" dirty="0" smtClean="0">
                <a:solidFill>
                  <a:schemeClr val="tx1"/>
                </a:solidFill>
                <a:effectLst/>
                <a:latin typeface="Times New Roman" pitchFamily="18" charset="0"/>
                <a:ea typeface="+mn-ea"/>
                <a:cs typeface="+mn-cs"/>
              </a:rPr>
              <a:t> to request a “Paid in Full Letter” that will show proof of payment of your military deposit.  You will need to submit this letter to BEST for inclusion into your official personnel records.</a:t>
            </a:r>
          </a:p>
          <a:p>
            <a:endParaRPr lang="en-US" dirty="0" smtClean="0"/>
          </a:p>
          <a:p>
            <a:r>
              <a:rPr lang="en-US" dirty="0" smtClean="0"/>
              <a:t>It is really important for you to retain copies of the buyback once paid</a:t>
            </a:r>
            <a:r>
              <a:rPr lang="en-US" baseline="0" dirty="0" smtClean="0"/>
              <a:t> in full in case it is needed by the Office of Personnel Management when you retire.</a:t>
            </a:r>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41</a:t>
            </a:fld>
            <a:endParaRPr lang="en-US" dirty="0"/>
          </a:p>
        </p:txBody>
      </p:sp>
    </p:spTree>
    <p:extLst>
      <p:ext uri="{BB962C8B-B14F-4D97-AF65-F5344CB8AC3E}">
        <p14:creationId xmlns:p14="http://schemas.microsoft.com/office/powerpoint/2010/main" val="3668939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xfrm>
            <a:off x="2927350" y="514350"/>
            <a:ext cx="3441700" cy="2581275"/>
          </a:xfrm>
          <a:ln/>
        </p:spPr>
      </p:sp>
      <p:sp>
        <p:nvSpPr>
          <p:cNvPr id="98307" name="Notes Placeholder 2"/>
          <p:cNvSpPr>
            <a:spLocks noGrp="1"/>
          </p:cNvSpPr>
          <p:nvPr>
            <p:ph type="body" idx="1"/>
          </p:nvPr>
        </p:nvSpPr>
        <p:spPr>
          <a:noFill/>
          <a:ln/>
        </p:spPr>
        <p:txBody>
          <a:bodyPr/>
          <a:lstStyle/>
          <a:p>
            <a:endParaRPr lang="en-US" smtClean="0"/>
          </a:p>
        </p:txBody>
      </p:sp>
      <p:sp>
        <p:nvSpPr>
          <p:cNvPr id="98308" name="Slide Number Placeholder 3"/>
          <p:cNvSpPr>
            <a:spLocks noGrp="1"/>
          </p:cNvSpPr>
          <p:nvPr>
            <p:ph type="sldNum" sz="quarter" idx="5"/>
          </p:nvPr>
        </p:nvSpPr>
        <p:spPr>
          <a:noFill/>
        </p:spPr>
        <p:txBody>
          <a:bodyPr/>
          <a:lstStyle/>
          <a:p>
            <a:fld id="{D3A82795-600A-4A45-87B2-1065341FBA2B}" type="slidenum">
              <a:rPr lang="en-US" smtClean="0"/>
              <a:pPr/>
              <a:t>42</a:t>
            </a:fld>
            <a:endParaRPr lang="en-US" smtClean="0"/>
          </a:p>
        </p:txBody>
      </p:sp>
      <p:sp>
        <p:nvSpPr>
          <p:cNvPr id="2" name="Date Placeholder 1"/>
          <p:cNvSpPr>
            <a:spLocks noGrp="1"/>
          </p:cNvSpPr>
          <p:nvPr>
            <p:ph type="dt" idx="10"/>
          </p:nvPr>
        </p:nvSpPr>
        <p:spPr/>
        <p:txBody>
          <a:bodyPr/>
          <a:lstStyle/>
          <a:p>
            <a:pPr>
              <a:defRPr/>
            </a:pPr>
            <a:fld id="{B8E0525F-9E57-4E51-9CE5-30D8DA9C0F61}"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23913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2927350" y="514350"/>
            <a:ext cx="3441700" cy="2581275"/>
          </a:xfrm>
          <a:ln/>
        </p:spPr>
      </p:sp>
      <p:sp>
        <p:nvSpPr>
          <p:cNvPr id="70659" name="Notes Placeholder 2"/>
          <p:cNvSpPr>
            <a:spLocks noGrp="1"/>
          </p:cNvSpPr>
          <p:nvPr>
            <p:ph type="body" idx="1"/>
          </p:nvPr>
        </p:nvSpPr>
        <p:spPr>
          <a:noFill/>
          <a:ln/>
        </p:spPr>
        <p:txBody>
          <a:bodyPr>
            <a:normAutofit/>
          </a:bodyPr>
          <a:lstStyle/>
          <a:p>
            <a:r>
              <a:rPr lang="en-US" dirty="0" smtClean="0"/>
              <a:t>PRESENTER:  </a:t>
            </a:r>
          </a:p>
          <a:p>
            <a:r>
              <a:rPr lang="en-US" dirty="0" smtClean="0"/>
              <a:t>The Buckley Civilian Personnel Flight is responsible for providing quality satellite service in personnel operations with integrity, sensitivity, and responsiveness to commanders, managers, supervisors, Air Force Civilian employees, and other customers.  This includes the direction and administration of the labor management relations and employee management relations programs, affirmative action programs, position management and classification, and employee development and training.</a:t>
            </a:r>
          </a:p>
          <a:p>
            <a:r>
              <a:rPr lang="en-US" dirty="0" smtClean="0"/>
              <a:t>Benefits &amp; Entitlements for Air Force civilian employees is managed out of the Total Force Service Center at Randolph AFB San Antonio Texas.</a:t>
            </a:r>
          </a:p>
          <a:p>
            <a:r>
              <a:rPr lang="en-US" dirty="0" smtClean="0"/>
              <a:t>The Buckley CPS works closely with our HR specialist at Randolph AFB to manage personnel programs and records.</a:t>
            </a:r>
          </a:p>
        </p:txBody>
      </p:sp>
      <p:sp>
        <p:nvSpPr>
          <p:cNvPr id="70660" name="Slide Number Placeholder 3"/>
          <p:cNvSpPr>
            <a:spLocks noGrp="1"/>
          </p:cNvSpPr>
          <p:nvPr>
            <p:ph type="sldNum" sz="quarter" idx="5"/>
          </p:nvPr>
        </p:nvSpPr>
        <p:spPr>
          <a:noFill/>
        </p:spPr>
        <p:txBody>
          <a:bodyPr/>
          <a:lstStyle/>
          <a:p>
            <a:fld id="{7A594ACD-4C23-44B0-90F9-64AED83392E2}" type="slidenum">
              <a:rPr lang="en-US" smtClean="0"/>
              <a:pPr/>
              <a:t>5</a:t>
            </a:fld>
            <a:endParaRPr lang="en-US" smtClean="0"/>
          </a:p>
        </p:txBody>
      </p:sp>
      <p:sp>
        <p:nvSpPr>
          <p:cNvPr id="2" name="Date Placeholder 1"/>
          <p:cNvSpPr>
            <a:spLocks noGrp="1"/>
          </p:cNvSpPr>
          <p:nvPr>
            <p:ph type="dt" idx="10"/>
          </p:nvPr>
        </p:nvSpPr>
        <p:spPr/>
        <p:txBody>
          <a:bodyPr/>
          <a:lstStyle/>
          <a:p>
            <a:pPr>
              <a:defRPr/>
            </a:pPr>
            <a:fld id="{B19EA4A5-83A1-4AD0-9AB5-2159694B0504}"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874626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2927350" y="514350"/>
            <a:ext cx="3441700" cy="2581275"/>
          </a:xfrm>
          <a:ln/>
        </p:spPr>
      </p:sp>
      <p:sp>
        <p:nvSpPr>
          <p:cNvPr id="99331" name="Notes Placeholder 2"/>
          <p:cNvSpPr>
            <a:spLocks noGrp="1"/>
          </p:cNvSpPr>
          <p:nvPr>
            <p:ph type="body" idx="1"/>
          </p:nvPr>
        </p:nvSpPr>
        <p:spPr>
          <a:noFill/>
          <a:ln/>
        </p:spPr>
        <p:txBody>
          <a:bodyPr/>
          <a:lstStyle/>
          <a:p>
            <a:r>
              <a:rPr lang="en-US" dirty="0" smtClean="0"/>
              <a:t>Discuss what the TSP is and comparable to. </a:t>
            </a:r>
          </a:p>
          <a:p>
            <a:r>
              <a:rPr lang="en-US" dirty="0" smtClean="0"/>
              <a:t>It takes approximately 1-2 pay periods for the account to open.  The TSP Service office, upon receiving your TSP-1, will establish an account for you and send you a welcome letter.  At that time, you will be provided with your own Personal Identification Number (PIN).  </a:t>
            </a:r>
          </a:p>
          <a:p>
            <a:endParaRPr lang="en-US" dirty="0" smtClean="0"/>
          </a:p>
          <a:p>
            <a:r>
              <a:rPr lang="en-US" dirty="0" smtClean="0"/>
              <a:t>Once you receive the welcome letter from the TSP Service office, log onto www.tsp.gov to change your allocations. </a:t>
            </a:r>
          </a:p>
          <a:p>
            <a:endParaRPr lang="en-US" dirty="0" smtClean="0"/>
          </a:p>
          <a:p>
            <a:r>
              <a:rPr lang="en-US" dirty="0" smtClean="0"/>
              <a:t>Once you have changed your contributions, verify the funds are being deducted from you pay by reviewing your LES.</a:t>
            </a:r>
          </a:p>
          <a:p>
            <a:endParaRPr lang="en-US" dirty="0" smtClean="0"/>
          </a:p>
        </p:txBody>
      </p:sp>
      <p:sp>
        <p:nvSpPr>
          <p:cNvPr id="99332" name="Slide Number Placeholder 3"/>
          <p:cNvSpPr>
            <a:spLocks noGrp="1"/>
          </p:cNvSpPr>
          <p:nvPr>
            <p:ph type="sldNum" sz="quarter" idx="5"/>
          </p:nvPr>
        </p:nvSpPr>
        <p:spPr>
          <a:noFill/>
        </p:spPr>
        <p:txBody>
          <a:bodyPr/>
          <a:lstStyle/>
          <a:p>
            <a:fld id="{03DF881D-C51C-4FA8-95E5-D49B6B4BD196}" type="slidenum">
              <a:rPr lang="en-US" smtClean="0"/>
              <a:pPr/>
              <a:t>43</a:t>
            </a:fld>
            <a:endParaRPr lang="en-US" smtClean="0"/>
          </a:p>
        </p:txBody>
      </p:sp>
      <p:sp>
        <p:nvSpPr>
          <p:cNvPr id="2" name="Date Placeholder 1"/>
          <p:cNvSpPr>
            <a:spLocks noGrp="1"/>
          </p:cNvSpPr>
          <p:nvPr>
            <p:ph type="dt" idx="10"/>
          </p:nvPr>
        </p:nvSpPr>
        <p:spPr/>
        <p:txBody>
          <a:bodyPr/>
          <a:lstStyle/>
          <a:p>
            <a:pPr>
              <a:defRPr/>
            </a:pPr>
            <a:fld id="{08076F69-47CA-4EF1-AAD0-63023F736C24}"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33509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2927350" y="514350"/>
            <a:ext cx="3441700" cy="2581275"/>
          </a:xfrm>
          <a:ln/>
        </p:spPr>
      </p:sp>
      <p:sp>
        <p:nvSpPr>
          <p:cNvPr id="100355" name="Notes Placeholder 2"/>
          <p:cNvSpPr>
            <a:spLocks noGrp="1"/>
          </p:cNvSpPr>
          <p:nvPr>
            <p:ph type="body" idx="1"/>
          </p:nvPr>
        </p:nvSpPr>
        <p:spPr>
          <a:noFill/>
          <a:ln/>
        </p:spPr>
        <p:txBody>
          <a:bodyPr/>
          <a:lstStyle/>
          <a:p>
            <a:r>
              <a:rPr lang="en-US" dirty="0" smtClean="0"/>
              <a:t>Discuss the matching contributions are up to 5%. Employees can contribute more but can not go over the maximum amount of $19,000 annually.</a:t>
            </a:r>
          </a:p>
        </p:txBody>
      </p:sp>
      <p:sp>
        <p:nvSpPr>
          <p:cNvPr id="100356" name="Slide Number Placeholder 3"/>
          <p:cNvSpPr>
            <a:spLocks noGrp="1"/>
          </p:cNvSpPr>
          <p:nvPr>
            <p:ph type="sldNum" sz="quarter" idx="5"/>
          </p:nvPr>
        </p:nvSpPr>
        <p:spPr>
          <a:noFill/>
        </p:spPr>
        <p:txBody>
          <a:bodyPr/>
          <a:lstStyle/>
          <a:p>
            <a:fld id="{FBD83096-C328-467F-AD93-531CBE839C0C}" type="slidenum">
              <a:rPr lang="en-US" smtClean="0"/>
              <a:pPr/>
              <a:t>44</a:t>
            </a:fld>
            <a:endParaRPr lang="en-US" smtClean="0"/>
          </a:p>
        </p:txBody>
      </p:sp>
      <p:sp>
        <p:nvSpPr>
          <p:cNvPr id="2" name="Date Placeholder 1"/>
          <p:cNvSpPr>
            <a:spLocks noGrp="1"/>
          </p:cNvSpPr>
          <p:nvPr>
            <p:ph type="dt" idx="10"/>
          </p:nvPr>
        </p:nvSpPr>
        <p:spPr/>
        <p:txBody>
          <a:bodyPr/>
          <a:lstStyle/>
          <a:p>
            <a:pPr>
              <a:defRPr/>
            </a:pPr>
            <a:fld id="{8230694B-A9A4-48EB-B04E-EBE748AACE92}"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3366813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xfrm>
            <a:off x="2927350" y="514350"/>
            <a:ext cx="3441700" cy="2581275"/>
          </a:xfrm>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B9E81B0E-D27B-45A5-B3F8-39F40D090FEC}" type="slidenum">
              <a:rPr lang="en-US" smtClean="0"/>
              <a:pPr/>
              <a:t>45</a:t>
            </a:fld>
            <a:endParaRPr lang="en-US" smtClean="0"/>
          </a:p>
        </p:txBody>
      </p:sp>
      <p:sp>
        <p:nvSpPr>
          <p:cNvPr id="2" name="Date Placeholder 1"/>
          <p:cNvSpPr>
            <a:spLocks noGrp="1"/>
          </p:cNvSpPr>
          <p:nvPr>
            <p:ph type="dt" idx="10"/>
          </p:nvPr>
        </p:nvSpPr>
        <p:spPr/>
        <p:txBody>
          <a:bodyPr/>
          <a:lstStyle/>
          <a:p>
            <a:pPr>
              <a:defRPr/>
            </a:pPr>
            <a:fld id="{DEC64E3D-615D-46A8-9DBA-D991086D369C}"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182741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xfrm>
            <a:off x="2927350" y="514350"/>
            <a:ext cx="3441700" cy="2581275"/>
          </a:xfrm>
          <a:ln/>
        </p:spPr>
      </p:sp>
      <p:sp>
        <p:nvSpPr>
          <p:cNvPr id="104451" name="Notes Placeholder 2"/>
          <p:cNvSpPr>
            <a:spLocks noGrp="1"/>
          </p:cNvSpPr>
          <p:nvPr>
            <p:ph type="body" idx="1"/>
          </p:nvPr>
        </p:nvSpPr>
        <p:spPr>
          <a:noFill/>
          <a:ln/>
        </p:spPr>
        <p:txBody>
          <a:bodyPr/>
          <a:lstStyle/>
          <a:p>
            <a:r>
              <a:rPr lang="en-US" dirty="0" smtClean="0"/>
              <a:t>For more information regarding catch-up contributions, visit the TSP Web site at </a:t>
            </a:r>
            <a:r>
              <a:rPr lang="en-US" b="1" u="sng" dirty="0" smtClean="0">
                <a:hlinkClick r:id="rId3"/>
              </a:rPr>
              <a:t>www.tsp.gov</a:t>
            </a:r>
            <a:r>
              <a:rPr lang="en-US" dirty="0" smtClean="0"/>
              <a:t>.</a:t>
            </a:r>
          </a:p>
          <a:p>
            <a:endParaRPr lang="en-US" dirty="0" smtClean="0"/>
          </a:p>
        </p:txBody>
      </p:sp>
      <p:sp>
        <p:nvSpPr>
          <p:cNvPr id="104452" name="Slide Number Placeholder 3"/>
          <p:cNvSpPr>
            <a:spLocks noGrp="1"/>
          </p:cNvSpPr>
          <p:nvPr>
            <p:ph type="sldNum" sz="quarter" idx="5"/>
          </p:nvPr>
        </p:nvSpPr>
        <p:spPr>
          <a:noFill/>
        </p:spPr>
        <p:txBody>
          <a:bodyPr/>
          <a:lstStyle/>
          <a:p>
            <a:fld id="{AF9F40A9-F73E-48E5-8209-5BAA7930B3D2}" type="slidenum">
              <a:rPr lang="en-US" smtClean="0"/>
              <a:pPr/>
              <a:t>46</a:t>
            </a:fld>
            <a:endParaRPr lang="en-US" smtClean="0"/>
          </a:p>
        </p:txBody>
      </p:sp>
      <p:sp>
        <p:nvSpPr>
          <p:cNvPr id="2" name="Date Placeholder 1"/>
          <p:cNvSpPr>
            <a:spLocks noGrp="1"/>
          </p:cNvSpPr>
          <p:nvPr>
            <p:ph type="dt" idx="10"/>
          </p:nvPr>
        </p:nvSpPr>
        <p:spPr/>
        <p:txBody>
          <a:bodyPr/>
          <a:lstStyle/>
          <a:p>
            <a:pPr>
              <a:defRPr/>
            </a:pPr>
            <a:fld id="{99FB45DB-FD76-45FD-AD76-383172AD2CC8}"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133468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2927350" y="514350"/>
            <a:ext cx="3441700" cy="2581275"/>
          </a:xfrm>
          <a:ln/>
        </p:spPr>
      </p:sp>
      <p:sp>
        <p:nvSpPr>
          <p:cNvPr id="105475" name="Notes Placeholder 2"/>
          <p:cNvSpPr>
            <a:spLocks noGrp="1"/>
          </p:cNvSpPr>
          <p:nvPr>
            <p:ph type="body" idx="1"/>
          </p:nvPr>
        </p:nvSpPr>
        <p:spPr>
          <a:noFill/>
          <a:ln/>
        </p:spPr>
        <p:txBody>
          <a:bodyPr/>
          <a:lstStyle/>
          <a:p>
            <a:r>
              <a:rPr lang="en-US" smtClean="0"/>
              <a:t>Let’s take a look at the Federal Employees Health Benefits Program also known as FEHB.</a:t>
            </a:r>
          </a:p>
        </p:txBody>
      </p:sp>
      <p:sp>
        <p:nvSpPr>
          <p:cNvPr id="105476" name="Slide Number Placeholder 3"/>
          <p:cNvSpPr>
            <a:spLocks noGrp="1"/>
          </p:cNvSpPr>
          <p:nvPr>
            <p:ph type="sldNum" sz="quarter" idx="5"/>
          </p:nvPr>
        </p:nvSpPr>
        <p:spPr>
          <a:noFill/>
        </p:spPr>
        <p:txBody>
          <a:bodyPr/>
          <a:lstStyle/>
          <a:p>
            <a:fld id="{3C9D7948-0634-4FCE-BE69-250ACD86E49A}" type="slidenum">
              <a:rPr lang="en-US" smtClean="0"/>
              <a:pPr/>
              <a:t>47</a:t>
            </a:fld>
            <a:endParaRPr lang="en-US" smtClean="0"/>
          </a:p>
        </p:txBody>
      </p:sp>
      <p:sp>
        <p:nvSpPr>
          <p:cNvPr id="2" name="Date Placeholder 1"/>
          <p:cNvSpPr>
            <a:spLocks noGrp="1"/>
          </p:cNvSpPr>
          <p:nvPr>
            <p:ph type="dt" idx="10"/>
          </p:nvPr>
        </p:nvSpPr>
        <p:spPr/>
        <p:txBody>
          <a:bodyPr/>
          <a:lstStyle/>
          <a:p>
            <a:pPr>
              <a:defRPr/>
            </a:pPr>
            <a:fld id="{C8AB9978-A6CD-4E46-B062-4A4D7C43F13E}"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1271132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2927350" y="514350"/>
            <a:ext cx="3441700" cy="2581275"/>
          </a:xfrm>
          <a:ln/>
        </p:spPr>
      </p:sp>
      <p:sp>
        <p:nvSpPr>
          <p:cNvPr id="106499" name="Notes Placeholder 2"/>
          <p:cNvSpPr>
            <a:spLocks noGrp="1"/>
          </p:cNvSpPr>
          <p:nvPr>
            <p:ph type="body" idx="1"/>
          </p:nvPr>
        </p:nvSpPr>
        <p:spPr>
          <a:noFill/>
          <a:ln/>
        </p:spPr>
        <p:txBody>
          <a:bodyPr/>
          <a:lstStyle/>
          <a:p>
            <a:r>
              <a:rPr lang="en-US" dirty="0" smtClean="0"/>
              <a:t>New enrollments begin on the first day of the first pay period after BEST receives your enrollment. </a:t>
            </a:r>
          </a:p>
          <a:p>
            <a:endParaRPr lang="en-US" dirty="0" smtClean="0"/>
          </a:p>
          <a:p>
            <a:r>
              <a:rPr lang="en-US" dirty="0" smtClean="0"/>
              <a:t>If you do not enroll in FEHB within 60 calendar days of your appointment, your next opportunity to enroll will be during open season that usually runs from mid-November to early December each year or you must experience a Qualifying Life Event (QLE) (birth of child, marriage, divorce, </a:t>
            </a:r>
            <a:r>
              <a:rPr lang="en-US" dirty="0" err="1" smtClean="0"/>
              <a:t>etc</a:t>
            </a:r>
            <a:r>
              <a:rPr lang="en-US" dirty="0" smtClean="0"/>
              <a:t>). </a:t>
            </a:r>
          </a:p>
        </p:txBody>
      </p:sp>
      <p:sp>
        <p:nvSpPr>
          <p:cNvPr id="106500" name="Slide Number Placeholder 3"/>
          <p:cNvSpPr>
            <a:spLocks noGrp="1"/>
          </p:cNvSpPr>
          <p:nvPr>
            <p:ph type="sldNum" sz="quarter" idx="5"/>
          </p:nvPr>
        </p:nvSpPr>
        <p:spPr>
          <a:noFill/>
        </p:spPr>
        <p:txBody>
          <a:bodyPr/>
          <a:lstStyle/>
          <a:p>
            <a:fld id="{7DC4C316-F5FB-47E9-8D28-833B92D0E6ED}" type="slidenum">
              <a:rPr lang="en-US" smtClean="0"/>
              <a:pPr/>
              <a:t>48</a:t>
            </a:fld>
            <a:endParaRPr lang="en-US" smtClean="0"/>
          </a:p>
        </p:txBody>
      </p:sp>
      <p:sp>
        <p:nvSpPr>
          <p:cNvPr id="2" name="Date Placeholder 1"/>
          <p:cNvSpPr>
            <a:spLocks noGrp="1"/>
          </p:cNvSpPr>
          <p:nvPr>
            <p:ph type="dt" idx="10"/>
          </p:nvPr>
        </p:nvSpPr>
        <p:spPr/>
        <p:txBody>
          <a:bodyPr/>
          <a:lstStyle/>
          <a:p>
            <a:pPr>
              <a:defRPr/>
            </a:pPr>
            <a:fld id="{981DA164-59A5-4B41-8EFA-1179E2E26CE4}"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806948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xfrm>
            <a:off x="2927350" y="514350"/>
            <a:ext cx="3441700" cy="2581275"/>
          </a:xfrm>
          <a:ln/>
        </p:spPr>
      </p:sp>
      <p:sp>
        <p:nvSpPr>
          <p:cNvPr id="108547" name="Notes Placeholder 2"/>
          <p:cNvSpPr>
            <a:spLocks noGrp="1"/>
          </p:cNvSpPr>
          <p:nvPr>
            <p:ph type="body" idx="1"/>
          </p:nvPr>
        </p:nvSpPr>
        <p:spPr>
          <a:noFill/>
          <a:ln/>
        </p:spPr>
        <p:txBody>
          <a:bodyPr/>
          <a:lstStyle/>
          <a:p>
            <a:r>
              <a:rPr lang="en-US" smtClean="0"/>
              <a:t>Discuss each point on slide.</a:t>
            </a:r>
          </a:p>
        </p:txBody>
      </p:sp>
      <p:sp>
        <p:nvSpPr>
          <p:cNvPr id="108548" name="Slide Number Placeholder 3"/>
          <p:cNvSpPr>
            <a:spLocks noGrp="1"/>
          </p:cNvSpPr>
          <p:nvPr>
            <p:ph type="sldNum" sz="quarter" idx="5"/>
          </p:nvPr>
        </p:nvSpPr>
        <p:spPr>
          <a:noFill/>
        </p:spPr>
        <p:txBody>
          <a:bodyPr/>
          <a:lstStyle/>
          <a:p>
            <a:fld id="{D8944331-7FD2-4FA4-B64B-F2105C478AA1}" type="slidenum">
              <a:rPr lang="en-US" smtClean="0"/>
              <a:pPr/>
              <a:t>49</a:t>
            </a:fld>
            <a:endParaRPr lang="en-US" smtClean="0"/>
          </a:p>
        </p:txBody>
      </p:sp>
      <p:sp>
        <p:nvSpPr>
          <p:cNvPr id="2" name="Date Placeholder 1"/>
          <p:cNvSpPr>
            <a:spLocks noGrp="1"/>
          </p:cNvSpPr>
          <p:nvPr>
            <p:ph type="dt" idx="10"/>
          </p:nvPr>
        </p:nvSpPr>
        <p:spPr/>
        <p:txBody>
          <a:bodyPr/>
          <a:lstStyle/>
          <a:p>
            <a:pPr>
              <a:defRPr/>
            </a:pPr>
            <a:fld id="{069B87DF-E15D-4106-831E-AF2E6F35C966}"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934166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xfrm>
            <a:off x="2927350" y="514350"/>
            <a:ext cx="3441700" cy="2581275"/>
          </a:xfrm>
          <a:ln/>
        </p:spPr>
      </p:sp>
      <p:sp>
        <p:nvSpPr>
          <p:cNvPr id="107523" name="Notes Placeholder 2"/>
          <p:cNvSpPr>
            <a:spLocks noGrp="1"/>
          </p:cNvSpPr>
          <p:nvPr>
            <p:ph type="body" idx="1"/>
          </p:nvPr>
        </p:nvSpPr>
        <p:spPr>
          <a:noFill/>
          <a:ln/>
        </p:spPr>
        <p:txBody>
          <a:bodyPr/>
          <a:lstStyle/>
          <a:p>
            <a:r>
              <a:rPr lang="en-US" smtClean="0"/>
              <a:t>If you elect to participate in premium coverage you cannot cancel or change your FEHB enrollment to self-only anytime you want.  Instead you have to wait for the next open season or experience a QLE (Qualify Life Event) that corresponds with the desired change.  </a:t>
            </a:r>
          </a:p>
          <a:p>
            <a:endParaRPr lang="en-US" smtClean="0"/>
          </a:p>
          <a:p>
            <a:endParaRPr lang="en-US" smtClean="0"/>
          </a:p>
        </p:txBody>
      </p:sp>
      <p:sp>
        <p:nvSpPr>
          <p:cNvPr id="107524" name="Slide Number Placeholder 3"/>
          <p:cNvSpPr>
            <a:spLocks noGrp="1"/>
          </p:cNvSpPr>
          <p:nvPr>
            <p:ph type="sldNum" sz="quarter" idx="5"/>
          </p:nvPr>
        </p:nvSpPr>
        <p:spPr>
          <a:noFill/>
        </p:spPr>
        <p:txBody>
          <a:bodyPr/>
          <a:lstStyle/>
          <a:p>
            <a:fld id="{6265B4AB-2123-4A1D-AE7C-45CC95F92260}" type="slidenum">
              <a:rPr lang="en-US" smtClean="0"/>
              <a:pPr/>
              <a:t>50</a:t>
            </a:fld>
            <a:endParaRPr lang="en-US" smtClean="0"/>
          </a:p>
        </p:txBody>
      </p:sp>
      <p:sp>
        <p:nvSpPr>
          <p:cNvPr id="2" name="Date Placeholder 1"/>
          <p:cNvSpPr>
            <a:spLocks noGrp="1"/>
          </p:cNvSpPr>
          <p:nvPr>
            <p:ph type="dt" idx="10"/>
          </p:nvPr>
        </p:nvSpPr>
        <p:spPr/>
        <p:txBody>
          <a:bodyPr/>
          <a:lstStyle/>
          <a:p>
            <a:pPr>
              <a:defRPr/>
            </a:pPr>
            <a:fld id="{F7F0612C-8741-4208-92D9-1F0F468A2A30}"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0598905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2927350" y="514350"/>
            <a:ext cx="3441700" cy="2581275"/>
          </a:xfrm>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fld id="{FF1A8638-3932-49D4-BB0C-9D75002759BF}" type="slidenum">
              <a:rPr lang="en-US" smtClean="0"/>
              <a:pPr/>
              <a:t>51</a:t>
            </a:fld>
            <a:endParaRPr lang="en-US" smtClean="0"/>
          </a:p>
        </p:txBody>
      </p:sp>
      <p:sp>
        <p:nvSpPr>
          <p:cNvPr id="2" name="Date Placeholder 1"/>
          <p:cNvSpPr>
            <a:spLocks noGrp="1"/>
          </p:cNvSpPr>
          <p:nvPr>
            <p:ph type="dt" idx="10"/>
          </p:nvPr>
        </p:nvSpPr>
        <p:spPr/>
        <p:txBody>
          <a:bodyPr/>
          <a:lstStyle/>
          <a:p>
            <a:pPr>
              <a:defRPr/>
            </a:pPr>
            <a:fld id="{E3CCAC1D-6C23-47FD-A8D8-EFB5E6DD918A}"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2000321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xfrm>
            <a:off x="2927350" y="514350"/>
            <a:ext cx="3441700" cy="2581275"/>
          </a:xfrm>
          <a:ln/>
        </p:spPr>
      </p:sp>
      <p:sp>
        <p:nvSpPr>
          <p:cNvPr id="118787" name="Notes Placeholder 2"/>
          <p:cNvSpPr>
            <a:spLocks noGrp="1"/>
          </p:cNvSpPr>
          <p:nvPr>
            <p:ph type="body" idx="1"/>
          </p:nvPr>
        </p:nvSpPr>
        <p:spPr>
          <a:noFill/>
          <a:ln/>
        </p:spPr>
        <p:txBody>
          <a:bodyPr/>
          <a:lstStyle/>
          <a:p>
            <a:r>
              <a:rPr lang="en-US" dirty="0" smtClean="0"/>
              <a:t>Enrollment takes place during the annual Federal Benefits Open Season in November and December. New and newly eligible employees can enroll within the 60 days after they become eligible.</a:t>
            </a:r>
          </a:p>
          <a:p>
            <a:endParaRPr lang="en-US" dirty="0" smtClean="0"/>
          </a:p>
          <a:p>
            <a:r>
              <a:rPr lang="en-US" dirty="0" smtClean="0"/>
              <a:t>When a qualifying life event occurs, be aware of limited time frames to make changes to your plan. Remind employees this is a supplemental program and the government will not contribute.</a:t>
            </a:r>
          </a:p>
          <a:p>
            <a:r>
              <a:rPr lang="en-US" dirty="0" smtClean="0"/>
              <a:t/>
            </a:r>
            <a:br>
              <a:rPr lang="en-US" dirty="0" smtClean="0"/>
            </a:br>
            <a:r>
              <a:rPr lang="en-US" dirty="0" smtClean="0"/>
              <a:t> </a:t>
            </a:r>
          </a:p>
        </p:txBody>
      </p:sp>
      <p:sp>
        <p:nvSpPr>
          <p:cNvPr id="118788" name="Slide Number Placeholder 3"/>
          <p:cNvSpPr>
            <a:spLocks noGrp="1"/>
          </p:cNvSpPr>
          <p:nvPr>
            <p:ph type="sldNum" sz="quarter" idx="5"/>
          </p:nvPr>
        </p:nvSpPr>
        <p:spPr>
          <a:noFill/>
        </p:spPr>
        <p:txBody>
          <a:bodyPr/>
          <a:lstStyle/>
          <a:p>
            <a:fld id="{F3CDBDE8-6D9F-4E20-B4DC-20E48FA34566}" type="slidenum">
              <a:rPr lang="en-US" smtClean="0"/>
              <a:pPr/>
              <a:t>52</a:t>
            </a:fld>
            <a:endParaRPr lang="en-US" smtClean="0"/>
          </a:p>
        </p:txBody>
      </p:sp>
      <p:sp>
        <p:nvSpPr>
          <p:cNvPr id="2" name="Date Placeholder 1"/>
          <p:cNvSpPr>
            <a:spLocks noGrp="1"/>
          </p:cNvSpPr>
          <p:nvPr>
            <p:ph type="dt" idx="10"/>
          </p:nvPr>
        </p:nvSpPr>
        <p:spPr/>
        <p:txBody>
          <a:bodyPr/>
          <a:lstStyle/>
          <a:p>
            <a:pPr>
              <a:defRPr/>
            </a:pPr>
            <a:fld id="{8C6F5701-37B1-4841-88C5-4A08D61E0D48}"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423761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2927350" y="514350"/>
            <a:ext cx="3441700" cy="2581275"/>
          </a:xfrm>
          <a:ln/>
        </p:spPr>
      </p:sp>
      <p:sp>
        <p:nvSpPr>
          <p:cNvPr id="70659" name="Notes Placeholder 2"/>
          <p:cNvSpPr>
            <a:spLocks noGrp="1"/>
          </p:cNvSpPr>
          <p:nvPr>
            <p:ph type="body" idx="1"/>
          </p:nvPr>
        </p:nvSpPr>
        <p:spPr>
          <a:noFill/>
          <a:ln/>
        </p:spPr>
        <p:txBody>
          <a:bodyPr>
            <a:normAutofit/>
          </a:bodyPr>
          <a:lstStyle/>
          <a:p>
            <a:r>
              <a:rPr lang="en-US" dirty="0" smtClean="0"/>
              <a:t>PRESENTER:  </a:t>
            </a:r>
          </a:p>
          <a:p>
            <a:r>
              <a:rPr lang="en-US" dirty="0" smtClean="0"/>
              <a:t>Air Force Civilian Personnel programs are governed by Dept. of Defense and Air Force Instructions, manuals, and other official guidance. Here are just a few of our key references for civilian personnel program management:</a:t>
            </a:r>
          </a:p>
          <a:p>
            <a:r>
              <a:rPr lang="en-US" dirty="0" smtClean="0"/>
              <a:t>AFI 36-703, Civilian Conduct &amp; Responsibility</a:t>
            </a:r>
          </a:p>
          <a:p>
            <a:r>
              <a:rPr lang="en-US" dirty="0" smtClean="0"/>
              <a:t>AFI 36-128, Pay Setting and Allowances</a:t>
            </a:r>
          </a:p>
          <a:p>
            <a:r>
              <a:rPr lang="en-US" dirty="0" smtClean="0"/>
              <a:t>AFI 36-1004, AF Civilian Recognition Program</a:t>
            </a:r>
          </a:p>
          <a:p>
            <a:r>
              <a:rPr lang="en-US" dirty="0" smtClean="0"/>
              <a:t>AFMAN 36-203, Staffing Civilian Positions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0099"/>
                </a:solidFill>
                <a:latin typeface="Times New Roman" pitchFamily="18" charset="0"/>
                <a:cs typeface="Times New Roman" pitchFamily="18" charset="0"/>
              </a:rPr>
              <a:t>DODI 1400.25-v610_AFI 36-807, Hours of Work and Holiday Observances</a:t>
            </a:r>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0099"/>
                </a:solidFill>
                <a:latin typeface="Times New Roman" pitchFamily="18" charset="0"/>
                <a:cs typeface="Times New Roman" pitchFamily="18" charset="0"/>
              </a:rPr>
              <a:t>DODI 1400.25-v30_AFI 36-815, Leave</a:t>
            </a:r>
            <a:endParaRPr lang="en-US" dirty="0" smtClean="0"/>
          </a:p>
          <a:p>
            <a:r>
              <a:rPr lang="en-US" dirty="0" err="1" smtClean="0"/>
              <a:t>DoDI</a:t>
            </a:r>
            <a:r>
              <a:rPr lang="en-US" dirty="0" smtClean="0"/>
              <a:t> 1400.25-v771_AFI 36-706, Administrative Grievance System</a:t>
            </a:r>
          </a:p>
          <a:p>
            <a:r>
              <a:rPr lang="en-US" dirty="0" err="1" smtClean="0"/>
              <a:t>DoDI</a:t>
            </a:r>
            <a:r>
              <a:rPr lang="en-US" dirty="0" smtClean="0"/>
              <a:t> 1400.25-v431_AFI 36-1002, Performance Management</a:t>
            </a:r>
          </a:p>
          <a:p>
            <a:r>
              <a:rPr lang="en-US" dirty="0" smtClean="0"/>
              <a:t>Negotiated Agreement Between 460 SW &amp; The Mile High Chapter of The Association of Civilian Technicians, Local #48, Jan 2018</a:t>
            </a:r>
          </a:p>
          <a:p>
            <a:r>
              <a:rPr lang="en-US" dirty="0" smtClean="0"/>
              <a:t>Negotiated Agreement Between ARPC &amp; The American Federation of Government Employees,  Local #2040, Sep 2014</a:t>
            </a:r>
          </a:p>
        </p:txBody>
      </p:sp>
      <p:sp>
        <p:nvSpPr>
          <p:cNvPr id="70660" name="Slide Number Placeholder 3"/>
          <p:cNvSpPr>
            <a:spLocks noGrp="1"/>
          </p:cNvSpPr>
          <p:nvPr>
            <p:ph type="sldNum" sz="quarter" idx="5"/>
          </p:nvPr>
        </p:nvSpPr>
        <p:spPr>
          <a:noFill/>
        </p:spPr>
        <p:txBody>
          <a:bodyPr/>
          <a:lstStyle/>
          <a:p>
            <a:fld id="{7A594ACD-4C23-44B0-90F9-64AED83392E2}" type="slidenum">
              <a:rPr lang="en-US" smtClean="0"/>
              <a:pPr/>
              <a:t>6</a:t>
            </a:fld>
            <a:endParaRPr lang="en-US" smtClean="0"/>
          </a:p>
        </p:txBody>
      </p:sp>
      <p:sp>
        <p:nvSpPr>
          <p:cNvPr id="2" name="Date Placeholder 1"/>
          <p:cNvSpPr>
            <a:spLocks noGrp="1"/>
          </p:cNvSpPr>
          <p:nvPr>
            <p:ph type="dt" idx="10"/>
          </p:nvPr>
        </p:nvSpPr>
        <p:spPr/>
        <p:txBody>
          <a:bodyPr/>
          <a:lstStyle/>
          <a:p>
            <a:pPr>
              <a:defRPr/>
            </a:pPr>
            <a:fld id="{3FF04144-0632-473E-BD37-1B2B5365F5A4}"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5355673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xfrm>
            <a:off x="2927350" y="514350"/>
            <a:ext cx="3441700" cy="2581275"/>
          </a:xfrm>
          <a:ln/>
        </p:spPr>
      </p:sp>
      <p:sp>
        <p:nvSpPr>
          <p:cNvPr id="119811" name="Notes Placeholder 2"/>
          <p:cNvSpPr>
            <a:spLocks noGrp="1"/>
          </p:cNvSpPr>
          <p:nvPr>
            <p:ph type="body" idx="1"/>
          </p:nvPr>
        </p:nvSpPr>
        <p:spPr>
          <a:noFill/>
          <a:ln/>
        </p:spPr>
        <p:txBody>
          <a:bodyPr/>
          <a:lstStyle/>
          <a:p>
            <a:r>
              <a:rPr lang="en-US" smtClean="0"/>
              <a:t/>
            </a:r>
            <a:br>
              <a:rPr lang="en-US" smtClean="0"/>
            </a:br>
            <a:r>
              <a:rPr lang="en-US" smtClean="0"/>
              <a:t> Discuss where employees can obtain more information.</a:t>
            </a:r>
          </a:p>
          <a:p>
            <a:r>
              <a:rPr lang="en-US" smtClean="0"/>
              <a:t/>
            </a:r>
            <a:br>
              <a:rPr lang="en-US" smtClean="0"/>
            </a:br>
            <a:endParaRPr lang="en-US" smtClean="0"/>
          </a:p>
          <a:p>
            <a:endParaRPr lang="en-US" smtClean="0"/>
          </a:p>
          <a:p>
            <a:endParaRPr lang="en-US" smtClean="0"/>
          </a:p>
        </p:txBody>
      </p:sp>
      <p:sp>
        <p:nvSpPr>
          <p:cNvPr id="119812" name="Slide Number Placeholder 3"/>
          <p:cNvSpPr>
            <a:spLocks noGrp="1"/>
          </p:cNvSpPr>
          <p:nvPr>
            <p:ph type="sldNum" sz="quarter" idx="5"/>
          </p:nvPr>
        </p:nvSpPr>
        <p:spPr>
          <a:noFill/>
        </p:spPr>
        <p:txBody>
          <a:bodyPr/>
          <a:lstStyle/>
          <a:p>
            <a:fld id="{0C0679B9-234F-4A60-B8B2-5F1DE4DE1BAC}" type="slidenum">
              <a:rPr lang="en-US" smtClean="0"/>
              <a:pPr/>
              <a:t>53</a:t>
            </a:fld>
            <a:endParaRPr lang="en-US" smtClean="0"/>
          </a:p>
        </p:txBody>
      </p:sp>
      <p:sp>
        <p:nvSpPr>
          <p:cNvPr id="2" name="Date Placeholder 1"/>
          <p:cNvSpPr>
            <a:spLocks noGrp="1"/>
          </p:cNvSpPr>
          <p:nvPr>
            <p:ph type="dt" idx="10"/>
          </p:nvPr>
        </p:nvSpPr>
        <p:spPr/>
        <p:txBody>
          <a:bodyPr/>
          <a:lstStyle/>
          <a:p>
            <a:pPr>
              <a:defRPr/>
            </a:pPr>
            <a:fld id="{4C7A7BEE-8351-4DD2-BDEE-A8FF9460F230}"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935632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2927350" y="514350"/>
            <a:ext cx="3441700" cy="2581275"/>
          </a:xfrm>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E6F22363-C5AF-4E47-9EC2-27A3A5889829}" type="slidenum">
              <a:rPr lang="en-US" smtClean="0"/>
              <a:pPr/>
              <a:t>54</a:t>
            </a:fld>
            <a:endParaRPr lang="en-US" smtClean="0"/>
          </a:p>
        </p:txBody>
      </p:sp>
      <p:sp>
        <p:nvSpPr>
          <p:cNvPr id="2" name="Date Placeholder 1"/>
          <p:cNvSpPr>
            <a:spLocks noGrp="1"/>
          </p:cNvSpPr>
          <p:nvPr>
            <p:ph type="dt" idx="10"/>
          </p:nvPr>
        </p:nvSpPr>
        <p:spPr/>
        <p:txBody>
          <a:bodyPr/>
          <a:lstStyle/>
          <a:p>
            <a:pPr>
              <a:defRPr/>
            </a:pPr>
            <a:fld id="{8EAB6E8A-BAE5-4F7B-AE74-31844EEDFFE7}"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6868283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2927350" y="514350"/>
            <a:ext cx="3441700" cy="2581275"/>
          </a:xfrm>
          <a:ln/>
        </p:spPr>
      </p:sp>
      <p:sp>
        <p:nvSpPr>
          <p:cNvPr id="110595" name="Notes Placeholder 2"/>
          <p:cNvSpPr>
            <a:spLocks noGrp="1"/>
          </p:cNvSpPr>
          <p:nvPr>
            <p:ph type="body" idx="1"/>
          </p:nvPr>
        </p:nvSpPr>
        <p:spPr>
          <a:noFill/>
          <a:ln/>
        </p:spPr>
        <p:txBody>
          <a:bodyPr/>
          <a:lstStyle/>
          <a:p>
            <a:r>
              <a:rPr lang="en-US" smtClean="0"/>
              <a:t>Discuss what FEGLI is and that the magic date is 60 calendar days from the date of appointment.  </a:t>
            </a:r>
          </a:p>
        </p:txBody>
      </p:sp>
      <p:sp>
        <p:nvSpPr>
          <p:cNvPr id="110596" name="Slide Number Placeholder 3"/>
          <p:cNvSpPr>
            <a:spLocks noGrp="1"/>
          </p:cNvSpPr>
          <p:nvPr>
            <p:ph type="sldNum" sz="quarter" idx="5"/>
          </p:nvPr>
        </p:nvSpPr>
        <p:spPr>
          <a:noFill/>
        </p:spPr>
        <p:txBody>
          <a:bodyPr/>
          <a:lstStyle/>
          <a:p>
            <a:fld id="{3B3C560D-4A50-4DE4-A2F1-A457C671F523}" type="slidenum">
              <a:rPr lang="en-US" smtClean="0"/>
              <a:pPr/>
              <a:t>55</a:t>
            </a:fld>
            <a:endParaRPr lang="en-US" smtClean="0"/>
          </a:p>
        </p:txBody>
      </p:sp>
      <p:sp>
        <p:nvSpPr>
          <p:cNvPr id="2" name="Date Placeholder 1"/>
          <p:cNvSpPr>
            <a:spLocks noGrp="1"/>
          </p:cNvSpPr>
          <p:nvPr>
            <p:ph type="dt" idx="10"/>
          </p:nvPr>
        </p:nvSpPr>
        <p:spPr/>
        <p:txBody>
          <a:bodyPr/>
          <a:lstStyle/>
          <a:p>
            <a:pPr>
              <a:defRPr/>
            </a:pPr>
            <a:fld id="{003BE864-BDE9-4993-B030-44F7CCE1BA94}"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3169427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xfrm>
            <a:off x="2927350" y="514350"/>
            <a:ext cx="3441700" cy="2581275"/>
          </a:xfrm>
          <a:ln/>
        </p:spPr>
      </p:sp>
      <p:sp>
        <p:nvSpPr>
          <p:cNvPr id="111619" name="Notes Placeholder 2"/>
          <p:cNvSpPr>
            <a:spLocks noGrp="1"/>
          </p:cNvSpPr>
          <p:nvPr>
            <p:ph type="body" idx="1"/>
          </p:nvPr>
        </p:nvSpPr>
        <p:spPr>
          <a:noFill/>
          <a:ln/>
        </p:spPr>
        <p:txBody>
          <a:bodyPr/>
          <a:lstStyle/>
          <a:p>
            <a:r>
              <a:rPr lang="en-US" smtClean="0"/>
              <a:t>Briefly discuss what basic life, Option A, and Option B.  (Do not read examples). </a:t>
            </a:r>
          </a:p>
        </p:txBody>
      </p:sp>
      <p:sp>
        <p:nvSpPr>
          <p:cNvPr id="111620" name="Slide Number Placeholder 3"/>
          <p:cNvSpPr>
            <a:spLocks noGrp="1"/>
          </p:cNvSpPr>
          <p:nvPr>
            <p:ph type="sldNum" sz="quarter" idx="5"/>
          </p:nvPr>
        </p:nvSpPr>
        <p:spPr>
          <a:noFill/>
        </p:spPr>
        <p:txBody>
          <a:bodyPr/>
          <a:lstStyle/>
          <a:p>
            <a:fld id="{8A42C5B8-AF5D-4D5A-9690-C4F0FFC100AD}" type="slidenum">
              <a:rPr lang="en-US" smtClean="0"/>
              <a:pPr/>
              <a:t>56</a:t>
            </a:fld>
            <a:endParaRPr lang="en-US" smtClean="0"/>
          </a:p>
        </p:txBody>
      </p:sp>
      <p:sp>
        <p:nvSpPr>
          <p:cNvPr id="2" name="Date Placeholder 1"/>
          <p:cNvSpPr>
            <a:spLocks noGrp="1"/>
          </p:cNvSpPr>
          <p:nvPr>
            <p:ph type="dt" idx="10"/>
          </p:nvPr>
        </p:nvSpPr>
        <p:spPr/>
        <p:txBody>
          <a:bodyPr/>
          <a:lstStyle/>
          <a:p>
            <a:pPr>
              <a:defRPr/>
            </a:pPr>
            <a:fld id="{D35C5AE3-C72D-4F52-B9A0-BC403CC39F00}"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42312043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xfrm>
            <a:off x="2927350" y="514350"/>
            <a:ext cx="3441700" cy="2581275"/>
          </a:xfrm>
          <a:ln/>
        </p:spPr>
      </p:sp>
      <p:sp>
        <p:nvSpPr>
          <p:cNvPr id="112643" name="Notes Placeholder 2"/>
          <p:cNvSpPr>
            <a:spLocks noGrp="1"/>
          </p:cNvSpPr>
          <p:nvPr>
            <p:ph type="body" idx="1"/>
          </p:nvPr>
        </p:nvSpPr>
        <p:spPr>
          <a:noFill/>
          <a:ln/>
        </p:spPr>
        <p:txBody>
          <a:bodyPr/>
          <a:lstStyle/>
          <a:p>
            <a:r>
              <a:rPr lang="en-US" smtClean="0"/>
              <a:t>Briefly discuss Option C (You don’t need to read the example).</a:t>
            </a:r>
          </a:p>
          <a:p>
            <a:endParaRPr lang="en-US" smtClean="0"/>
          </a:p>
          <a:p>
            <a:endParaRPr lang="en-US" smtClean="0"/>
          </a:p>
        </p:txBody>
      </p:sp>
      <p:sp>
        <p:nvSpPr>
          <p:cNvPr id="112644" name="Slide Number Placeholder 3"/>
          <p:cNvSpPr>
            <a:spLocks noGrp="1"/>
          </p:cNvSpPr>
          <p:nvPr>
            <p:ph type="sldNum" sz="quarter" idx="5"/>
          </p:nvPr>
        </p:nvSpPr>
        <p:spPr>
          <a:noFill/>
        </p:spPr>
        <p:txBody>
          <a:bodyPr/>
          <a:lstStyle/>
          <a:p>
            <a:fld id="{E9F88469-C87D-4B74-97B8-2AB5F5459B74}" type="slidenum">
              <a:rPr lang="en-US" smtClean="0"/>
              <a:pPr/>
              <a:t>57</a:t>
            </a:fld>
            <a:endParaRPr lang="en-US" smtClean="0"/>
          </a:p>
        </p:txBody>
      </p:sp>
      <p:sp>
        <p:nvSpPr>
          <p:cNvPr id="2" name="Date Placeholder 1"/>
          <p:cNvSpPr>
            <a:spLocks noGrp="1"/>
          </p:cNvSpPr>
          <p:nvPr>
            <p:ph type="dt" idx="10"/>
          </p:nvPr>
        </p:nvSpPr>
        <p:spPr/>
        <p:txBody>
          <a:bodyPr/>
          <a:lstStyle/>
          <a:p>
            <a:pPr>
              <a:defRPr/>
            </a:pPr>
            <a:fld id="{5EB3A4FA-7D54-4BE2-9B66-8FFA4E0572DD}"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8813974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xfrm>
            <a:off x="2927350" y="514350"/>
            <a:ext cx="3441700" cy="2581275"/>
          </a:xfrm>
          <a:ln/>
        </p:spPr>
      </p:sp>
      <p:sp>
        <p:nvSpPr>
          <p:cNvPr id="113667" name="Notes Placeholder 2"/>
          <p:cNvSpPr>
            <a:spLocks noGrp="1"/>
          </p:cNvSpPr>
          <p:nvPr>
            <p:ph type="body" idx="1"/>
          </p:nvPr>
        </p:nvSpPr>
        <p:spPr>
          <a:noFill/>
          <a:ln/>
        </p:spPr>
        <p:txBody>
          <a:bodyPr/>
          <a:lstStyle/>
          <a:p>
            <a:endParaRPr lang="en-US" dirty="0" smtClean="0"/>
          </a:p>
        </p:txBody>
      </p:sp>
      <p:sp>
        <p:nvSpPr>
          <p:cNvPr id="113668" name="Slide Number Placeholder 3"/>
          <p:cNvSpPr>
            <a:spLocks noGrp="1"/>
          </p:cNvSpPr>
          <p:nvPr>
            <p:ph type="sldNum" sz="quarter" idx="5"/>
          </p:nvPr>
        </p:nvSpPr>
        <p:spPr>
          <a:noFill/>
        </p:spPr>
        <p:txBody>
          <a:bodyPr/>
          <a:lstStyle/>
          <a:p>
            <a:fld id="{2EBE2209-B681-4741-BB0B-8C8D8E0319EC}" type="slidenum">
              <a:rPr lang="en-US" smtClean="0"/>
              <a:pPr/>
              <a:t>58</a:t>
            </a:fld>
            <a:endParaRPr lang="en-US" smtClean="0"/>
          </a:p>
        </p:txBody>
      </p:sp>
      <p:sp>
        <p:nvSpPr>
          <p:cNvPr id="2" name="Date Placeholder 1"/>
          <p:cNvSpPr>
            <a:spLocks noGrp="1"/>
          </p:cNvSpPr>
          <p:nvPr>
            <p:ph type="dt" idx="10"/>
          </p:nvPr>
        </p:nvSpPr>
        <p:spPr/>
        <p:txBody>
          <a:bodyPr/>
          <a:lstStyle/>
          <a:p>
            <a:pPr>
              <a:defRPr/>
            </a:pPr>
            <a:fld id="{5FA2C2CB-E533-430A-BAA8-7FC43F5FF826}"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9759826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2927350" y="514350"/>
            <a:ext cx="3441700" cy="2581275"/>
          </a:xfrm>
          <a:ln/>
        </p:spPr>
      </p:sp>
      <p:sp>
        <p:nvSpPr>
          <p:cNvPr id="114691" name="Notes Placeholder 2"/>
          <p:cNvSpPr>
            <a:spLocks noGrp="1"/>
          </p:cNvSpPr>
          <p:nvPr>
            <p:ph type="body" idx="1"/>
          </p:nvPr>
        </p:nvSpPr>
        <p:spPr>
          <a:noFill/>
          <a:ln/>
        </p:spPr>
        <p:txBody>
          <a:bodyPr/>
          <a:lstStyle/>
          <a:p>
            <a:endParaRPr lang="en-US" dirty="0" smtClean="0"/>
          </a:p>
        </p:txBody>
      </p:sp>
      <p:sp>
        <p:nvSpPr>
          <p:cNvPr id="114692" name="Slide Number Placeholder 3"/>
          <p:cNvSpPr>
            <a:spLocks noGrp="1"/>
          </p:cNvSpPr>
          <p:nvPr>
            <p:ph type="sldNum" sz="quarter" idx="5"/>
          </p:nvPr>
        </p:nvSpPr>
        <p:spPr>
          <a:noFill/>
        </p:spPr>
        <p:txBody>
          <a:bodyPr/>
          <a:lstStyle/>
          <a:p>
            <a:fld id="{3E658B9A-513D-40A4-B401-1B9FA8EEF6C4}" type="slidenum">
              <a:rPr lang="en-US" smtClean="0"/>
              <a:pPr/>
              <a:t>59</a:t>
            </a:fld>
            <a:endParaRPr lang="en-US" smtClean="0"/>
          </a:p>
        </p:txBody>
      </p:sp>
      <p:sp>
        <p:nvSpPr>
          <p:cNvPr id="2" name="Date Placeholder 1"/>
          <p:cNvSpPr>
            <a:spLocks noGrp="1"/>
          </p:cNvSpPr>
          <p:nvPr>
            <p:ph type="dt" idx="10"/>
          </p:nvPr>
        </p:nvSpPr>
        <p:spPr/>
        <p:txBody>
          <a:bodyPr/>
          <a:lstStyle/>
          <a:p>
            <a:pPr>
              <a:defRPr/>
            </a:pPr>
            <a:fld id="{3F1F01ED-B4CD-426A-AFFF-0CBCCABAD615}"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427807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xfrm>
            <a:off x="2927350" y="514350"/>
            <a:ext cx="3441700" cy="2581275"/>
          </a:xfrm>
          <a:ln/>
        </p:spPr>
      </p:sp>
      <p:sp>
        <p:nvSpPr>
          <p:cNvPr id="115715" name="Notes Placeholder 2"/>
          <p:cNvSpPr>
            <a:spLocks noGrp="1"/>
          </p:cNvSpPr>
          <p:nvPr>
            <p:ph type="body" idx="1"/>
          </p:nvPr>
        </p:nvSpPr>
        <p:spPr>
          <a:noFill/>
          <a:ln/>
        </p:spPr>
        <p:txBody>
          <a:bodyPr/>
          <a:lstStyle/>
          <a:p>
            <a:endParaRPr lang="en-US" dirty="0" smtClean="0"/>
          </a:p>
        </p:txBody>
      </p:sp>
      <p:sp>
        <p:nvSpPr>
          <p:cNvPr id="115716" name="Slide Number Placeholder 3"/>
          <p:cNvSpPr>
            <a:spLocks noGrp="1"/>
          </p:cNvSpPr>
          <p:nvPr>
            <p:ph type="sldNum" sz="quarter" idx="5"/>
          </p:nvPr>
        </p:nvSpPr>
        <p:spPr>
          <a:noFill/>
        </p:spPr>
        <p:txBody>
          <a:bodyPr/>
          <a:lstStyle/>
          <a:p>
            <a:fld id="{B5843C1D-BE56-4426-ACCF-CDD64CD31B56}" type="slidenum">
              <a:rPr lang="en-US" smtClean="0"/>
              <a:pPr/>
              <a:t>60</a:t>
            </a:fld>
            <a:endParaRPr lang="en-US" smtClean="0"/>
          </a:p>
        </p:txBody>
      </p:sp>
      <p:sp>
        <p:nvSpPr>
          <p:cNvPr id="2" name="Date Placeholder 1"/>
          <p:cNvSpPr>
            <a:spLocks noGrp="1"/>
          </p:cNvSpPr>
          <p:nvPr>
            <p:ph type="dt" idx="10"/>
          </p:nvPr>
        </p:nvSpPr>
        <p:spPr/>
        <p:txBody>
          <a:bodyPr/>
          <a:lstStyle/>
          <a:p>
            <a:pPr>
              <a:defRPr/>
            </a:pPr>
            <a:fld id="{5164CE88-0F79-4D72-AA88-6F7EFE9CEFB1}"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40737402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xfrm>
            <a:off x="2927350" y="514350"/>
            <a:ext cx="3441700" cy="2581275"/>
          </a:xfrm>
          <a:ln/>
        </p:spPr>
      </p:sp>
      <p:sp>
        <p:nvSpPr>
          <p:cNvPr id="116739" name="Notes Placeholder 2"/>
          <p:cNvSpPr>
            <a:spLocks noGrp="1"/>
          </p:cNvSpPr>
          <p:nvPr>
            <p:ph type="body" idx="1"/>
          </p:nvPr>
        </p:nvSpPr>
        <p:spPr>
          <a:noFill/>
          <a:ln/>
        </p:spPr>
        <p:txBody>
          <a:bodyPr/>
          <a:lstStyle/>
          <a:p>
            <a:r>
              <a:rPr lang="en-US" dirty="0" smtClean="0"/>
              <a:t>Discuss where employees would be able to obtain more information about FSA.</a:t>
            </a:r>
          </a:p>
        </p:txBody>
      </p:sp>
      <p:sp>
        <p:nvSpPr>
          <p:cNvPr id="116740" name="Slide Number Placeholder 3"/>
          <p:cNvSpPr>
            <a:spLocks noGrp="1"/>
          </p:cNvSpPr>
          <p:nvPr>
            <p:ph type="sldNum" sz="quarter" idx="5"/>
          </p:nvPr>
        </p:nvSpPr>
        <p:spPr>
          <a:noFill/>
        </p:spPr>
        <p:txBody>
          <a:bodyPr/>
          <a:lstStyle/>
          <a:p>
            <a:fld id="{9766FDDF-8219-49E2-98E3-ADDC237BDC65}" type="slidenum">
              <a:rPr lang="en-US" smtClean="0"/>
              <a:pPr/>
              <a:t>61</a:t>
            </a:fld>
            <a:endParaRPr lang="en-US" smtClean="0"/>
          </a:p>
        </p:txBody>
      </p:sp>
      <p:sp>
        <p:nvSpPr>
          <p:cNvPr id="2" name="Date Placeholder 1"/>
          <p:cNvSpPr>
            <a:spLocks noGrp="1"/>
          </p:cNvSpPr>
          <p:nvPr>
            <p:ph type="dt" idx="10"/>
          </p:nvPr>
        </p:nvSpPr>
        <p:spPr/>
        <p:txBody>
          <a:bodyPr/>
          <a:lstStyle/>
          <a:p>
            <a:pPr>
              <a:defRPr/>
            </a:pPr>
            <a:fld id="{7DBC2811-0B63-4DAA-A3EE-42C5B7FC4254}"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4239119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2927350" y="514350"/>
            <a:ext cx="3441700" cy="2581275"/>
          </a:xfrm>
          <a:ln/>
        </p:spPr>
      </p:sp>
      <p:sp>
        <p:nvSpPr>
          <p:cNvPr id="120835" name="Notes Placeholder 2"/>
          <p:cNvSpPr>
            <a:spLocks noGrp="1"/>
          </p:cNvSpPr>
          <p:nvPr>
            <p:ph type="body" idx="1"/>
          </p:nvPr>
        </p:nvSpPr>
        <p:spPr>
          <a:noFill/>
          <a:ln/>
        </p:spPr>
        <p:txBody>
          <a:bodyPr/>
          <a:lstStyle/>
          <a:p>
            <a:endParaRPr lang="en-US" smtClean="0"/>
          </a:p>
        </p:txBody>
      </p:sp>
      <p:sp>
        <p:nvSpPr>
          <p:cNvPr id="120836" name="Slide Number Placeholder 3"/>
          <p:cNvSpPr>
            <a:spLocks noGrp="1"/>
          </p:cNvSpPr>
          <p:nvPr>
            <p:ph type="sldNum" sz="quarter" idx="5"/>
          </p:nvPr>
        </p:nvSpPr>
        <p:spPr>
          <a:noFill/>
        </p:spPr>
        <p:txBody>
          <a:bodyPr/>
          <a:lstStyle/>
          <a:p>
            <a:fld id="{9A42DC44-F221-4742-804B-C697018FE6F4}" type="slidenum">
              <a:rPr lang="en-US" smtClean="0"/>
              <a:pPr/>
              <a:t>62</a:t>
            </a:fld>
            <a:endParaRPr lang="en-US" smtClean="0"/>
          </a:p>
        </p:txBody>
      </p:sp>
      <p:sp>
        <p:nvSpPr>
          <p:cNvPr id="2" name="Date Placeholder 1"/>
          <p:cNvSpPr>
            <a:spLocks noGrp="1"/>
          </p:cNvSpPr>
          <p:nvPr>
            <p:ph type="dt" idx="10"/>
          </p:nvPr>
        </p:nvSpPr>
        <p:spPr/>
        <p:txBody>
          <a:bodyPr/>
          <a:lstStyle/>
          <a:p>
            <a:pPr>
              <a:defRPr/>
            </a:pPr>
            <a:fld id="{333AF2EB-1FA7-415E-A2D7-F5119907885C}"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31910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2927350" y="514350"/>
            <a:ext cx="3441700" cy="2581275"/>
          </a:xfrm>
          <a:ln/>
        </p:spPr>
      </p:sp>
      <p:sp>
        <p:nvSpPr>
          <p:cNvPr id="74755" name="Notes Placeholder 2"/>
          <p:cNvSpPr>
            <a:spLocks noGrp="1"/>
          </p:cNvSpPr>
          <p:nvPr>
            <p:ph type="body" idx="1"/>
          </p:nvPr>
        </p:nvSpPr>
        <p:spPr>
          <a:noFill/>
          <a:ln/>
        </p:spPr>
        <p:txBody>
          <a:bodyPr/>
          <a:lstStyle/>
          <a:p>
            <a:r>
              <a:rPr lang="en-US" dirty="0" smtClean="0"/>
              <a:t>In order to receive a CAC, your SF 50 must first be processed by AFPC Staffing. The data interface then flow to the DEERS system and the Defense Civilian Pay System (DCPS) within 24 to 72 hours. Once the data interface occurs, then the Military Personnel Flight can “see” you in the DEERS system as a civilian employee – for issuing a CAC – and the Civilian Pay Office can “see” you in the payroll system for setting up pay and timecard.</a:t>
            </a:r>
          </a:p>
          <a:p>
            <a:r>
              <a:rPr lang="en-US" dirty="0" smtClean="0"/>
              <a:t>Although some of you may already show in the DEERS system as a military retiree, military dependent or reservist or guard member, the status of civilian employee must show against you account in DEERS for a civilian CAC to be issued.</a:t>
            </a:r>
          </a:p>
          <a:p>
            <a:r>
              <a:rPr lang="en-US" dirty="0" smtClean="0"/>
              <a:t>The earliest recommended day to visit the DEERS office is Friday, to allow the data-interface enough time to occur.</a:t>
            </a:r>
          </a:p>
          <a:p>
            <a:r>
              <a:rPr lang="en-US" dirty="0" smtClean="0"/>
              <a:t>For Civ-Pay, the Civ-Pay office will be watching the DCPS system closely to “see” your record and take action to ensure your first paycheck is issued on time. Civ-Pay will let us in the Civilian Personnel Office know if they do not see you in their system; from there we work closely to ensure timely pay occurs. </a:t>
            </a:r>
          </a:p>
        </p:txBody>
      </p:sp>
      <p:sp>
        <p:nvSpPr>
          <p:cNvPr id="74756" name="Slide Number Placeholder 3"/>
          <p:cNvSpPr>
            <a:spLocks noGrp="1"/>
          </p:cNvSpPr>
          <p:nvPr>
            <p:ph type="sldNum" sz="quarter" idx="5"/>
          </p:nvPr>
        </p:nvSpPr>
        <p:spPr>
          <a:noFill/>
        </p:spPr>
        <p:txBody>
          <a:bodyPr/>
          <a:lstStyle/>
          <a:p>
            <a:fld id="{C94C88AC-88B5-4493-9917-E43A6C1B9F0F}" type="slidenum">
              <a:rPr lang="en-US" smtClean="0"/>
              <a:pPr/>
              <a:t>7</a:t>
            </a:fld>
            <a:endParaRPr lang="en-US" smtClean="0"/>
          </a:p>
        </p:txBody>
      </p:sp>
      <p:sp>
        <p:nvSpPr>
          <p:cNvPr id="2" name="Date Placeholder 1"/>
          <p:cNvSpPr>
            <a:spLocks noGrp="1"/>
          </p:cNvSpPr>
          <p:nvPr>
            <p:ph type="dt" idx="10"/>
          </p:nvPr>
        </p:nvSpPr>
        <p:spPr/>
        <p:txBody>
          <a:bodyPr/>
          <a:lstStyle/>
          <a:p>
            <a:pPr>
              <a:defRPr/>
            </a:pPr>
            <a:fld id="{D86504F1-89AA-44C0-955D-84CF4CD2A9F5}"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723346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xfrm>
            <a:off x="2927350" y="514350"/>
            <a:ext cx="3441700" cy="2581275"/>
          </a:xfrm>
          <a:ln/>
        </p:spPr>
      </p:sp>
      <p:sp>
        <p:nvSpPr>
          <p:cNvPr id="121859" name="Notes Placeholder 2"/>
          <p:cNvSpPr>
            <a:spLocks noGrp="1"/>
          </p:cNvSpPr>
          <p:nvPr>
            <p:ph type="body" idx="1"/>
          </p:nvPr>
        </p:nvSpPr>
        <p:spPr>
          <a:noFill/>
          <a:ln/>
        </p:spPr>
        <p:txBody>
          <a:bodyPr/>
          <a:lstStyle/>
          <a:p>
            <a:r>
              <a:rPr lang="en-US" dirty="0" smtClean="0"/>
              <a:t>Employee must apply to see if eligible. Remind employees this is a supplemental program and the government will not contribute.</a:t>
            </a:r>
          </a:p>
          <a:p>
            <a:r>
              <a:rPr lang="en-US" dirty="0" smtClean="0"/>
              <a:t> </a:t>
            </a:r>
          </a:p>
        </p:txBody>
      </p:sp>
      <p:sp>
        <p:nvSpPr>
          <p:cNvPr id="121860" name="Slide Number Placeholder 3"/>
          <p:cNvSpPr>
            <a:spLocks noGrp="1"/>
          </p:cNvSpPr>
          <p:nvPr>
            <p:ph type="sldNum" sz="quarter" idx="5"/>
          </p:nvPr>
        </p:nvSpPr>
        <p:spPr>
          <a:noFill/>
        </p:spPr>
        <p:txBody>
          <a:bodyPr/>
          <a:lstStyle/>
          <a:p>
            <a:fld id="{A0408194-8E1F-4521-87FE-F7CBDD12F987}" type="slidenum">
              <a:rPr lang="en-US" smtClean="0"/>
              <a:pPr/>
              <a:t>63</a:t>
            </a:fld>
            <a:endParaRPr lang="en-US" smtClean="0"/>
          </a:p>
        </p:txBody>
      </p:sp>
      <p:sp>
        <p:nvSpPr>
          <p:cNvPr id="2" name="Date Placeholder 1"/>
          <p:cNvSpPr>
            <a:spLocks noGrp="1"/>
          </p:cNvSpPr>
          <p:nvPr>
            <p:ph type="dt" idx="10"/>
          </p:nvPr>
        </p:nvSpPr>
        <p:spPr/>
        <p:txBody>
          <a:bodyPr/>
          <a:lstStyle/>
          <a:p>
            <a:pPr>
              <a:defRPr/>
            </a:pPr>
            <a:fld id="{53098718-CAC6-491D-93E8-C97F0EE20982}"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0901187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Personal and family problems</a:t>
            </a:r>
            <a:r>
              <a:rPr lang="en-US" baseline="0" dirty="0" smtClean="0"/>
              <a:t> can diminish your health, your happiness, and your ability to be at your best for yourself and your family.  With the help of your Employee Assistance Program (EAP), provided by the Federal Occupational Health, you can resolve these problems and become happier, healthier and even more effective at home.  </a:t>
            </a:r>
          </a:p>
          <a:p>
            <a:endParaRPr lang="en-US" baseline="0" dirty="0" smtClean="0"/>
          </a:p>
          <a:p>
            <a:r>
              <a:rPr lang="en-US" dirty="0" smtClean="0"/>
              <a:t>Convenient Access by Phone or on the Web:  Employees need only call 1-800-222-0364 from anywhere in the US to receive immediate assistance, 24 hours a day, 365 days a year.  You can also</a:t>
            </a:r>
            <a:r>
              <a:rPr lang="en-US" baseline="0" dirty="0" smtClean="0"/>
              <a:t> obtain information and resources online at FOH4You.com.  There, you will have easy access to educational materials, self assessment tools, and specific information on available EAP services.</a:t>
            </a:r>
          </a:p>
          <a:p>
            <a:endParaRPr lang="en-US" baseline="0" dirty="0" smtClean="0"/>
          </a:p>
          <a:p>
            <a:r>
              <a:rPr lang="en-US" baseline="0" dirty="0" smtClean="0"/>
              <a:t>Several services are provided, such as:</a:t>
            </a:r>
          </a:p>
          <a:p>
            <a:endParaRPr lang="en-US" baseline="0" dirty="0" smtClean="0"/>
          </a:p>
          <a:p>
            <a:r>
              <a:rPr lang="en-US" baseline="0" dirty="0" smtClean="0"/>
              <a:t>Counseling services.  Licensed or credentialed professional counselors provide face-to-face short term counseling to employees and family members.  Counselors can also provide referrals to community resources based on client needs, health insurance coverage and financial resources.</a:t>
            </a:r>
          </a:p>
          <a:p>
            <a:endParaRPr lang="en-US" baseline="0" dirty="0" smtClean="0"/>
          </a:p>
          <a:p>
            <a:r>
              <a:rPr lang="en-US" baseline="0" dirty="0" smtClean="0"/>
              <a:t>Financial and Legal Services:  FOH’s EAP includes free consultation with financial experts and licensed attorneys to provide assistance with your legal and financial questions.  Services include help with living will and health care power of attorney, housing or real estate matters, estate planning, education funding, retirement planning, and investment strategies.</a:t>
            </a:r>
          </a:p>
          <a:p>
            <a:endParaRPr lang="en-US" baseline="0" dirty="0" smtClean="0"/>
          </a:p>
          <a:p>
            <a:r>
              <a:rPr lang="en-US" baseline="0" dirty="0" smtClean="0"/>
              <a:t>Health and Wellness Presentations and EAP Orientations support both supervisors and employees.  The employee orientation sessions discuss the features and benefits of the EAP, how the EAP functions, and how to access and use the EAP.  Health and wellness presentations include such topics as civility, change and transition, balancing work and life, time and stress management, and more.</a:t>
            </a:r>
          </a:p>
          <a:p>
            <a:endParaRPr lang="en-US" baseline="0" dirty="0" smtClean="0"/>
          </a:p>
          <a:p>
            <a:r>
              <a:rPr lang="en-US" baseline="0" dirty="0" smtClean="0"/>
              <a:t>EAP counselors provide guidance and consultation so that supervisors and managers can effectively identify, interact with, and refer employees with performance or conduct issues to the program.  FOH counselors are available 24/7 to discuss performance concerns and the appropriate EAP intervention.</a:t>
            </a:r>
          </a:p>
          <a:p>
            <a:endParaRPr lang="en-US" baseline="0" dirty="0" smtClean="0"/>
          </a:p>
          <a:p>
            <a:r>
              <a:rPr lang="en-US" baseline="0" dirty="0" smtClean="0"/>
              <a:t>Exposure to threats, acts of violence, natural disasters, injury, or death calls for immediate response.  EAP’s National Crisis Response Team offers management consultations, psychological first aid, group and individual services and follow-up with the organization once direct services are concluded.</a:t>
            </a:r>
          </a:p>
          <a:p>
            <a:endParaRPr lang="en-US" baseline="0" dirty="0" smtClean="0"/>
          </a:p>
          <a:p>
            <a:r>
              <a:rPr lang="en-US" baseline="0" dirty="0" smtClean="0"/>
              <a:t>EAP provides referrals to resources for everyday life such as assistance in finding child and elder care services, household repairs, educational assistance and pet ownership.</a:t>
            </a:r>
          </a:p>
          <a:p>
            <a:endParaRPr lang="en-US" baseline="0" dirty="0" smtClean="0"/>
          </a:p>
          <a:p>
            <a:r>
              <a:rPr lang="en-US" baseline="0" dirty="0" smtClean="0"/>
              <a:t>This free program is available to you and your spouse and dependents.</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65</a:t>
            </a:fld>
            <a:endParaRPr lang="en-US" dirty="0"/>
          </a:p>
        </p:txBody>
      </p:sp>
    </p:spTree>
    <p:extLst>
      <p:ext uri="{BB962C8B-B14F-4D97-AF65-F5344CB8AC3E}">
        <p14:creationId xmlns:p14="http://schemas.microsoft.com/office/powerpoint/2010/main" val="7810078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xfrm>
            <a:off x="2927350" y="514350"/>
            <a:ext cx="3441700" cy="2581275"/>
          </a:xfrm>
          <a:ln/>
        </p:spPr>
      </p:sp>
      <p:sp>
        <p:nvSpPr>
          <p:cNvPr id="123907" name="Notes Placeholder 2"/>
          <p:cNvSpPr>
            <a:spLocks noGrp="1"/>
          </p:cNvSpPr>
          <p:nvPr>
            <p:ph type="body" idx="1"/>
          </p:nvPr>
        </p:nvSpPr>
        <p:spPr>
          <a:noFill/>
          <a:ln/>
        </p:spPr>
        <p:txBody>
          <a:bodyPr/>
          <a:lstStyle/>
          <a:p>
            <a:endParaRPr lang="en-US" smtClean="0"/>
          </a:p>
        </p:txBody>
      </p:sp>
      <p:sp>
        <p:nvSpPr>
          <p:cNvPr id="123908" name="Slide Number Placeholder 3"/>
          <p:cNvSpPr>
            <a:spLocks noGrp="1"/>
          </p:cNvSpPr>
          <p:nvPr>
            <p:ph type="sldNum" sz="quarter" idx="5"/>
          </p:nvPr>
        </p:nvSpPr>
        <p:spPr>
          <a:noFill/>
        </p:spPr>
        <p:txBody>
          <a:bodyPr/>
          <a:lstStyle/>
          <a:p>
            <a:fld id="{FF01ED37-03C0-4F8C-A6AA-E5FACE207701}" type="slidenum">
              <a:rPr lang="en-US" smtClean="0"/>
              <a:pPr/>
              <a:t>66</a:t>
            </a:fld>
            <a:endParaRPr lang="en-US" smtClean="0"/>
          </a:p>
        </p:txBody>
      </p:sp>
      <p:sp>
        <p:nvSpPr>
          <p:cNvPr id="2" name="Date Placeholder 1"/>
          <p:cNvSpPr>
            <a:spLocks noGrp="1"/>
          </p:cNvSpPr>
          <p:nvPr>
            <p:ph type="dt" idx="10"/>
          </p:nvPr>
        </p:nvSpPr>
        <p:spPr/>
        <p:txBody>
          <a:bodyPr/>
          <a:lstStyle/>
          <a:p>
            <a:pPr>
              <a:defRPr/>
            </a:pPr>
            <a:fld id="{720B8A1B-8E46-404D-994D-60A57AF4C8B2}"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1327148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xfrm>
            <a:off x="2927350" y="514350"/>
            <a:ext cx="3441700" cy="2581275"/>
          </a:xfrm>
          <a:ln/>
        </p:spPr>
      </p:sp>
      <p:sp>
        <p:nvSpPr>
          <p:cNvPr id="124931" name="Notes Placeholder 2"/>
          <p:cNvSpPr>
            <a:spLocks noGrp="1"/>
          </p:cNvSpPr>
          <p:nvPr>
            <p:ph type="body" idx="1"/>
          </p:nvPr>
        </p:nvSpPr>
        <p:spPr>
          <a:noFill/>
          <a:ln/>
        </p:spPr>
        <p:txBody>
          <a:bodyPr/>
          <a:lstStyle/>
          <a:p>
            <a:r>
              <a:rPr lang="en-US" smtClean="0"/>
              <a:t>Discuss how annual leave and sick leave are earned.  </a:t>
            </a:r>
          </a:p>
        </p:txBody>
      </p:sp>
      <p:sp>
        <p:nvSpPr>
          <p:cNvPr id="124932" name="Slide Number Placeholder 3"/>
          <p:cNvSpPr>
            <a:spLocks noGrp="1"/>
          </p:cNvSpPr>
          <p:nvPr>
            <p:ph type="sldNum" sz="quarter" idx="5"/>
          </p:nvPr>
        </p:nvSpPr>
        <p:spPr>
          <a:noFill/>
        </p:spPr>
        <p:txBody>
          <a:bodyPr/>
          <a:lstStyle/>
          <a:p>
            <a:fld id="{0A57E4B5-922D-46F8-B777-F19099FB8EDF}" type="slidenum">
              <a:rPr lang="en-US" smtClean="0"/>
              <a:pPr/>
              <a:t>67</a:t>
            </a:fld>
            <a:endParaRPr lang="en-US" smtClean="0"/>
          </a:p>
        </p:txBody>
      </p:sp>
      <p:sp>
        <p:nvSpPr>
          <p:cNvPr id="2" name="Date Placeholder 1"/>
          <p:cNvSpPr>
            <a:spLocks noGrp="1"/>
          </p:cNvSpPr>
          <p:nvPr>
            <p:ph type="dt" idx="10"/>
          </p:nvPr>
        </p:nvSpPr>
        <p:spPr/>
        <p:txBody>
          <a:bodyPr/>
          <a:lstStyle/>
          <a:p>
            <a:pPr>
              <a:defRPr/>
            </a:pPr>
            <a:fld id="{0F97C4D5-634D-4A0D-8EED-4E0DD60B8E12}"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4285148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2927350" y="514350"/>
            <a:ext cx="3441700" cy="2581275"/>
          </a:xfrm>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598F03F0-84C5-4258-B4FA-0EC617AA2DC0}" type="slidenum">
              <a:rPr lang="en-US" smtClean="0"/>
              <a:pPr/>
              <a:t>68</a:t>
            </a:fld>
            <a:endParaRPr lang="en-US" smtClean="0"/>
          </a:p>
        </p:txBody>
      </p:sp>
      <p:sp>
        <p:nvSpPr>
          <p:cNvPr id="2" name="Date Placeholder 1"/>
          <p:cNvSpPr>
            <a:spLocks noGrp="1"/>
          </p:cNvSpPr>
          <p:nvPr>
            <p:ph type="dt" idx="10"/>
          </p:nvPr>
        </p:nvSpPr>
        <p:spPr/>
        <p:txBody>
          <a:bodyPr/>
          <a:lstStyle/>
          <a:p>
            <a:pPr>
              <a:defRPr/>
            </a:pPr>
            <a:fld id="{FF10D795-1152-41FE-8899-F763A8242374}"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40010064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SF 180 is used for time served in the Reserves.  If you are/have been a Reservist, please complete Sections I and III of the form, bring it to our office for signature, and retain a copy for your records.  We will then mail your form to the appropriate branch</a:t>
            </a:r>
            <a:r>
              <a:rPr lang="en-US" baseline="0" dirty="0" smtClean="0"/>
              <a:t> of service for verification of time.  Once we receive the completed form back from the branch of service, you can upload the document in myPers (Self-Service) and send a request to have your Service Computation Date for Leave adjusted.</a:t>
            </a:r>
            <a:r>
              <a:rPr lang="en-US" dirty="0" smtClean="0"/>
              <a:t> </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69</a:t>
            </a:fld>
            <a:endParaRPr lang="en-US" dirty="0"/>
          </a:p>
        </p:txBody>
      </p:sp>
    </p:spTree>
    <p:extLst>
      <p:ext uri="{BB962C8B-B14F-4D97-AF65-F5344CB8AC3E}">
        <p14:creationId xmlns:p14="http://schemas.microsoft.com/office/powerpoint/2010/main" val="4119289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SF 813 is for military retirees who have campaign or expedition time for which a campaign badge or expeditionary medal have been awarded. A copy</a:t>
            </a:r>
            <a:r>
              <a:rPr lang="en-US" baseline="0" dirty="0" smtClean="0"/>
              <a:t> of the authorized campaigns are included in your in-processing folder.  </a:t>
            </a:r>
            <a:r>
              <a:rPr lang="en-US" dirty="0" smtClean="0"/>
              <a:t>You must wait six months from date of retirement to submit the form. Please complete sections 1-7 of the form, bring it to</a:t>
            </a:r>
            <a:r>
              <a:rPr lang="en-US" baseline="0" dirty="0" smtClean="0"/>
              <a:t> our office for signature, and we will make a copy for your records.  We will then</a:t>
            </a:r>
            <a:r>
              <a:rPr lang="en-US" dirty="0" smtClean="0"/>
              <a:t> mail your form to the appropriate branch</a:t>
            </a:r>
            <a:r>
              <a:rPr lang="en-US" baseline="0" dirty="0" smtClean="0"/>
              <a:t> of service for verification of time.  Once we receive the completed form back from the branch of service, you can upload the document in myPers (Self-Service) and send a request to have your Service Computation Date for Leave adjusted.</a:t>
            </a:r>
            <a:r>
              <a:rPr lang="en-US" dirty="0" smtClean="0"/>
              <a:t> </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70</a:t>
            </a:fld>
            <a:endParaRPr lang="en-US" dirty="0"/>
          </a:p>
        </p:txBody>
      </p:sp>
    </p:spTree>
    <p:extLst>
      <p:ext uri="{BB962C8B-B14F-4D97-AF65-F5344CB8AC3E}">
        <p14:creationId xmlns:p14="http://schemas.microsoft.com/office/powerpoint/2010/main" val="2659898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Each General Schedule (GS) grade has 10 steps. Within-grade increases (WGIs) or step increases are periodic increases in a GS employee's rate of basic pay from one step of the grade of his or her position to the next higher step of that grade. </a:t>
            </a:r>
          </a:p>
          <a:p>
            <a:r>
              <a:rPr lang="en-US" b="1" dirty="0" smtClean="0"/>
              <a:t>Earning Within-Grade Increases</a:t>
            </a:r>
          </a:p>
          <a:p>
            <a:r>
              <a:rPr lang="en-US" dirty="0" smtClean="0"/>
              <a:t>Employees who occupy permanent positions earn WGIs upon meeting the following three requirements established by law:</a:t>
            </a:r>
          </a:p>
          <a:p>
            <a:r>
              <a:rPr lang="en-US" dirty="0" smtClean="0"/>
              <a:t>The employee's performance must be at an acceptable level of competence. </a:t>
            </a:r>
          </a:p>
          <a:p>
            <a:r>
              <a:rPr lang="en-US" dirty="0" smtClean="0"/>
              <a:t>The employee must have completed the required waiting period for advancement to the next higher step. </a:t>
            </a:r>
          </a:p>
          <a:p>
            <a:r>
              <a:rPr lang="en-US" dirty="0" smtClean="0"/>
              <a:t>The employee must not have received an "equivalent increase" in pay during the waiting period. (See 5 CFR 531.407.)</a:t>
            </a:r>
          </a:p>
          <a:p>
            <a:r>
              <a:rPr lang="en-US" b="1" dirty="0" smtClean="0"/>
              <a:t>Permanent Positions</a:t>
            </a:r>
          </a:p>
          <a:p>
            <a:r>
              <a:rPr lang="en-US" dirty="0" smtClean="0"/>
              <a:t>WGIs apply only to GS employees occupying permanent positions. "Permanent position" means a position filled by an employee whose appointment is not designated as temporary and does not have a definite time limitation of 1 year or less. "Permanent position" includes a position to which an employee is promoted on a temporary or term basis for at least 1 year.</a:t>
            </a:r>
          </a:p>
          <a:p>
            <a:endParaRPr lang="en-US" dirty="0" smtClean="0"/>
          </a:p>
          <a:p>
            <a:r>
              <a:rPr lang="en-US" dirty="0" smtClean="0"/>
              <a:t>It takes</a:t>
            </a:r>
            <a:r>
              <a:rPr lang="en-US" baseline="0" dirty="0" smtClean="0"/>
              <a:t> a total of 18 years to be at the top step of your grade.</a:t>
            </a:r>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72</a:t>
            </a:fld>
            <a:endParaRPr lang="en-US" dirty="0"/>
          </a:p>
        </p:txBody>
      </p:sp>
    </p:spTree>
    <p:extLst>
      <p:ext uri="{BB962C8B-B14F-4D97-AF65-F5344CB8AC3E}">
        <p14:creationId xmlns:p14="http://schemas.microsoft.com/office/powerpoint/2010/main" val="21391982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As you can see</a:t>
            </a:r>
            <a:r>
              <a:rPr lang="en-US" baseline="0" dirty="0" smtClean="0"/>
              <a:t> – Wage Grade/Wage Supervisor and Wage Leader employees have a different WIGI Scale that only goes to Step 5.  It takes a total of 6 years to be at the top step of your grade.  The same criteria as mentioned in the previous slide must be obtained in order to receive your automatic increase.</a:t>
            </a:r>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73</a:t>
            </a:fld>
            <a:endParaRPr lang="en-US" dirty="0"/>
          </a:p>
        </p:txBody>
      </p:sp>
    </p:spTree>
    <p:extLst>
      <p:ext uri="{BB962C8B-B14F-4D97-AF65-F5344CB8AC3E}">
        <p14:creationId xmlns:p14="http://schemas.microsoft.com/office/powerpoint/2010/main" val="40240317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2927350" y="514350"/>
            <a:ext cx="3441700" cy="2581275"/>
          </a:xfrm>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598F03F0-84C5-4258-B4FA-0EC617AA2DC0}" type="slidenum">
              <a:rPr lang="en-US" smtClean="0"/>
              <a:pPr/>
              <a:t>74</a:t>
            </a:fld>
            <a:endParaRPr lang="en-US" smtClean="0"/>
          </a:p>
        </p:txBody>
      </p:sp>
      <p:sp>
        <p:nvSpPr>
          <p:cNvPr id="2" name="Date Placeholder 1"/>
          <p:cNvSpPr>
            <a:spLocks noGrp="1"/>
          </p:cNvSpPr>
          <p:nvPr>
            <p:ph type="dt" idx="10"/>
          </p:nvPr>
        </p:nvSpPr>
        <p:spPr/>
        <p:txBody>
          <a:bodyPr/>
          <a:lstStyle/>
          <a:p>
            <a:pPr>
              <a:defRPr/>
            </a:pPr>
            <a:fld id="{D3FB1050-2E9B-4196-84CC-6854537266EB}"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21693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2927350" y="514350"/>
            <a:ext cx="3441700" cy="2581275"/>
          </a:xfrm>
          <a:ln/>
        </p:spPr>
      </p:sp>
      <p:sp>
        <p:nvSpPr>
          <p:cNvPr id="74755" name="Notes Placeholder 2"/>
          <p:cNvSpPr>
            <a:spLocks noGrp="1"/>
          </p:cNvSpPr>
          <p:nvPr>
            <p:ph type="body" idx="1"/>
          </p:nvPr>
        </p:nvSpPr>
        <p:spPr>
          <a:noFill/>
          <a:ln/>
        </p:spPr>
        <p:txBody>
          <a:bodyPr/>
          <a:lstStyle/>
          <a:p>
            <a:r>
              <a:rPr lang="en-US" dirty="0" smtClean="0"/>
              <a:t>.</a:t>
            </a:r>
          </a:p>
        </p:txBody>
      </p:sp>
      <p:sp>
        <p:nvSpPr>
          <p:cNvPr id="74756" name="Slide Number Placeholder 3"/>
          <p:cNvSpPr>
            <a:spLocks noGrp="1"/>
          </p:cNvSpPr>
          <p:nvPr>
            <p:ph type="sldNum" sz="quarter" idx="5"/>
          </p:nvPr>
        </p:nvSpPr>
        <p:spPr>
          <a:noFill/>
        </p:spPr>
        <p:txBody>
          <a:bodyPr/>
          <a:lstStyle/>
          <a:p>
            <a:fld id="{C94C88AC-88B5-4493-9917-E43A6C1B9F0F}" type="slidenum">
              <a:rPr lang="en-US" smtClean="0"/>
              <a:pPr/>
              <a:t>8</a:t>
            </a:fld>
            <a:endParaRPr lang="en-US" smtClean="0"/>
          </a:p>
        </p:txBody>
      </p:sp>
      <p:sp>
        <p:nvSpPr>
          <p:cNvPr id="2" name="Date Placeholder 1"/>
          <p:cNvSpPr>
            <a:spLocks noGrp="1"/>
          </p:cNvSpPr>
          <p:nvPr>
            <p:ph type="dt" idx="10"/>
          </p:nvPr>
        </p:nvSpPr>
        <p:spPr/>
        <p:txBody>
          <a:bodyPr/>
          <a:lstStyle/>
          <a:p>
            <a:pPr>
              <a:defRPr/>
            </a:pPr>
            <a:fld id="{757A045A-F0DF-4B31-91F3-4754BA452D33}"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25693863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2927350" y="514350"/>
            <a:ext cx="3441700" cy="2581275"/>
          </a:xfrm>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598F03F0-84C5-4258-B4FA-0EC617AA2DC0}" type="slidenum">
              <a:rPr lang="en-US" smtClean="0"/>
              <a:pPr/>
              <a:t>75</a:t>
            </a:fld>
            <a:endParaRPr lang="en-US" smtClean="0"/>
          </a:p>
        </p:txBody>
      </p:sp>
      <p:sp>
        <p:nvSpPr>
          <p:cNvPr id="2" name="Date Placeholder 1"/>
          <p:cNvSpPr>
            <a:spLocks noGrp="1"/>
          </p:cNvSpPr>
          <p:nvPr>
            <p:ph type="dt" idx="10"/>
          </p:nvPr>
        </p:nvSpPr>
        <p:spPr/>
        <p:txBody>
          <a:bodyPr/>
          <a:lstStyle/>
          <a:p>
            <a:pPr>
              <a:defRPr/>
            </a:pPr>
            <a:fld id="{D3FB1050-2E9B-4196-84CC-6854537266EB}"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8496371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4350"/>
            <a:ext cx="3441700"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DC8CD5-CFB9-4A76-916F-3C8CF16D86E9}" type="slidenum">
              <a:rPr lang="en-US" smtClean="0"/>
              <a:pPr>
                <a:defRPr/>
              </a:pPr>
              <a:t>76</a:t>
            </a:fld>
            <a:endParaRPr lang="en-US" dirty="0"/>
          </a:p>
        </p:txBody>
      </p:sp>
      <p:sp>
        <p:nvSpPr>
          <p:cNvPr id="5" name="Date Placeholder 4"/>
          <p:cNvSpPr>
            <a:spLocks noGrp="1"/>
          </p:cNvSpPr>
          <p:nvPr>
            <p:ph type="dt" idx="11"/>
          </p:nvPr>
        </p:nvSpPr>
        <p:spPr/>
        <p:txBody>
          <a:bodyPr/>
          <a:lstStyle/>
          <a:p>
            <a:pPr>
              <a:defRPr/>
            </a:pPr>
            <a:fld id="{5E18AF1C-67FC-498B-9EFF-BE345AC48326}" type="datetime6">
              <a:rPr lang="en-US" smtClean="0"/>
              <a:t>December 19</a:t>
            </a:fld>
            <a:endParaRPr lang="en-US" dirty="0"/>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17537852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u="none" strike="noStrike" kern="1200" baseline="0" dirty="0" smtClean="0">
                <a:solidFill>
                  <a:schemeClr val="tx1"/>
                </a:solidFill>
                <a:latin typeface="+mn-lt"/>
                <a:ea typeface="+mn-ea"/>
                <a:cs typeface="+mn-cs"/>
              </a:rPr>
              <a:t>Step 1: Initiating a Request. An employee who wishes to initiate the interactive process to obtain reasonable accommodation may make an oral or written request to the immediate supervisor/manager. The request may also come from an individual seeking an accommodation on behalf of the employee, such as family member, friend, DPM, union representative or health care professional. There is no requirement that the request be in writing and the request does not have to contain any special words, such as “reasonable accommodation.”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Step 2:  The manager/supervisor will begin processing the request as soon as it is made, whether or not the confirmation has been provided in writing</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When the supervisor receives the reasonable accommodation request, he or she shall acknowledge receipt of the request and enter into an interactive dialogue process within 10 business days of the request</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reasonable accommodation process begins as soon as the oral or written request is made to any supervisor in the employee’s chain of command. Therefore, communication is a priority throughout the entire process. The supervisor/manager will take a proactive approach in searching out and considering possible accommodations, including consulting the DPM, medical personnel and other appropriate resources for assistance, and will explain the process to the employee.</a:t>
            </a: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supervisor/manager will consult with the individual with a disability to ascertain the precise job-related limitations imposed by the individual’s disability and how those limitations could be overcome with a reasonable accommodation</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At this point, the supervisor can request the following information: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Description of the disability necessitating the accommodation;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Description of the accommodation, if known, that will permit the employee to perform the essential functions of his or her job/position, and/or which will enable the employee to enjoy the same benefits and privileges in the workplace as non-disabled employees; and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Sufficient medical documentation that supports or confirms the disability and the need for the requested accommodation, when the disability or need for the requested accommodation is not obvious. Sufficient documentation, as defined by EEOC’s Enforcement Guidance (e.g., “Enforcement Guidance: Reasonable Accommodation and Undue Hardship under the Americans with Disabilities Act (ADA)”, is documentation describing the disability; its nature, severity, and duration; and the extent to which it limits the employee’s ability to perform the activity or activities. The supervisor may also request from the employee a medical release and medical documentation to support the requested accommodation. (See Section 8.7.) </a:t>
            </a:r>
          </a:p>
          <a:p>
            <a:pPr marL="0" indent="0">
              <a:buFont typeface="Arial" panose="020B0604020202020204" pitchFamily="34" charset="0"/>
              <a:buNone/>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Step 3:  In consultation with the individual to be accommodated, the supervisor/manager will identify potential accommodations and assess the effectiveness each would have in enabling the individual to perform the essential functions of the position. In circumstances where the employee and the supervisor do not agree on the most appropriate accommodation, the supervisor will immediately consult with the DPM to help determine the appropriate effective reasonable accommodation.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The Air Force has the final decision on which accommodation is implemented, based on factors such as cost, effectiveness and business feasibility, but will consider the preference of the individual to be accommodated and select and implement the accommodation that is most appropriate for both the employee and the Air Force</a:t>
            </a:r>
            <a:r>
              <a:rPr lang="en-US" sz="1200" b="1"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endParaRPr lang="en-US" sz="1200" b="1" i="0" u="none" strike="noStrike" kern="1200" baseline="0" dirty="0" smtClean="0">
              <a:solidFill>
                <a:schemeClr val="tx1"/>
              </a:solidFill>
              <a:latin typeface="+mn-lt"/>
              <a:ea typeface="+mn-ea"/>
              <a:cs typeface="+mn-cs"/>
            </a:endParaRPr>
          </a:p>
          <a:p>
            <a:endParaRPr lang="en-US" sz="1200" b="1" i="0" u="none" strike="noStrike" kern="1200" baseline="0" dirty="0" smtClean="0">
              <a:solidFill>
                <a:schemeClr val="tx1"/>
              </a:solidFill>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78</a:t>
            </a:fld>
            <a:endParaRPr lang="en-US" dirty="0"/>
          </a:p>
        </p:txBody>
      </p:sp>
    </p:spTree>
    <p:extLst>
      <p:ext uri="{BB962C8B-B14F-4D97-AF65-F5344CB8AC3E}">
        <p14:creationId xmlns:p14="http://schemas.microsoft.com/office/powerpoint/2010/main" val="11688929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2927350" y="514350"/>
            <a:ext cx="3441700" cy="2581275"/>
          </a:xfrm>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C35E9952-5535-4CA6-BED0-5168FCD1F8B2}" type="slidenum">
              <a:rPr lang="en-US" smtClean="0"/>
              <a:pPr/>
              <a:t>79</a:t>
            </a:fld>
            <a:endParaRPr lang="en-US" smtClean="0"/>
          </a:p>
        </p:txBody>
      </p:sp>
      <p:sp>
        <p:nvSpPr>
          <p:cNvPr id="2" name="Date Placeholder 1"/>
          <p:cNvSpPr>
            <a:spLocks noGrp="1"/>
          </p:cNvSpPr>
          <p:nvPr>
            <p:ph type="dt" idx="10"/>
          </p:nvPr>
        </p:nvSpPr>
        <p:spPr/>
        <p:txBody>
          <a:bodyPr/>
          <a:lstStyle/>
          <a:p>
            <a:pPr>
              <a:defRPr/>
            </a:pPr>
            <a:fld id="{D3DD508E-4E3E-417F-985C-860D78056E52}"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75017018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2927350" y="514350"/>
            <a:ext cx="3441700" cy="2581275"/>
          </a:xfrm>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C35E9952-5535-4CA6-BED0-5168FCD1F8B2}" type="slidenum">
              <a:rPr lang="en-US" smtClean="0"/>
              <a:pPr/>
              <a:t>82</a:t>
            </a:fld>
            <a:endParaRPr lang="en-US" smtClean="0"/>
          </a:p>
        </p:txBody>
      </p:sp>
      <p:sp>
        <p:nvSpPr>
          <p:cNvPr id="2" name="Date Placeholder 1"/>
          <p:cNvSpPr>
            <a:spLocks noGrp="1"/>
          </p:cNvSpPr>
          <p:nvPr>
            <p:ph type="dt" idx="10"/>
          </p:nvPr>
        </p:nvSpPr>
        <p:spPr/>
        <p:txBody>
          <a:bodyPr/>
          <a:lstStyle/>
          <a:p>
            <a:pPr>
              <a:defRPr/>
            </a:pPr>
            <a:fld id="{E06C9EEA-1BE9-4692-920D-7A18D9B902A8}"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3144910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2927350" y="514350"/>
            <a:ext cx="3441700" cy="2581275"/>
          </a:xfrm>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C35E9952-5535-4CA6-BED0-5168FCD1F8B2}" type="slidenum">
              <a:rPr lang="en-US" smtClean="0"/>
              <a:pPr/>
              <a:t>84</a:t>
            </a:fld>
            <a:endParaRPr lang="en-US" smtClean="0"/>
          </a:p>
        </p:txBody>
      </p:sp>
      <p:sp>
        <p:nvSpPr>
          <p:cNvPr id="2" name="Date Placeholder 1"/>
          <p:cNvSpPr>
            <a:spLocks noGrp="1"/>
          </p:cNvSpPr>
          <p:nvPr>
            <p:ph type="dt" idx="10"/>
          </p:nvPr>
        </p:nvSpPr>
        <p:spPr/>
        <p:txBody>
          <a:bodyPr/>
          <a:lstStyle/>
          <a:p>
            <a:pPr>
              <a:defRPr/>
            </a:pPr>
            <a:fld id="{0DD161BD-1F72-4F4F-83BB-6D1BE1F56F28}"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8454675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4350"/>
            <a:ext cx="3441700"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DC8CD5-CFB9-4A76-916F-3C8CF16D86E9}" type="slidenum">
              <a:rPr lang="en-US" smtClean="0"/>
              <a:pPr>
                <a:defRPr/>
              </a:pPr>
              <a:t>90</a:t>
            </a:fld>
            <a:endParaRPr lang="en-US" dirty="0"/>
          </a:p>
        </p:txBody>
      </p:sp>
      <p:sp>
        <p:nvSpPr>
          <p:cNvPr id="5" name="Date Placeholder 4"/>
          <p:cNvSpPr>
            <a:spLocks noGrp="1"/>
          </p:cNvSpPr>
          <p:nvPr>
            <p:ph type="dt" idx="11"/>
          </p:nvPr>
        </p:nvSpPr>
        <p:spPr/>
        <p:txBody>
          <a:bodyPr/>
          <a:lstStyle/>
          <a:p>
            <a:pPr>
              <a:defRPr/>
            </a:pPr>
            <a:fld id="{17784A5E-AAD5-4BD2-9107-E16859BE9D4E}" type="datetime6">
              <a:rPr lang="en-US" smtClean="0"/>
              <a:t>December 19</a:t>
            </a:fld>
            <a:endParaRPr lang="en-US" dirty="0"/>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3360752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7350" y="514350"/>
            <a:ext cx="3441700" cy="25812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DC8CD5-CFB9-4A76-916F-3C8CF16D86E9}" type="slidenum">
              <a:rPr lang="en-US" smtClean="0"/>
              <a:pPr>
                <a:defRPr/>
              </a:pPr>
              <a:t>92</a:t>
            </a:fld>
            <a:endParaRPr lang="en-US" dirty="0"/>
          </a:p>
        </p:txBody>
      </p:sp>
      <p:sp>
        <p:nvSpPr>
          <p:cNvPr id="5" name="Date Placeholder 4"/>
          <p:cNvSpPr>
            <a:spLocks noGrp="1"/>
          </p:cNvSpPr>
          <p:nvPr>
            <p:ph type="dt" idx="11"/>
          </p:nvPr>
        </p:nvSpPr>
        <p:spPr/>
        <p:txBody>
          <a:bodyPr/>
          <a:lstStyle/>
          <a:p>
            <a:pPr>
              <a:defRPr/>
            </a:pPr>
            <a:fld id="{E806BDD2-88EB-4BEA-B124-4FD5C9812E77}" type="datetime6">
              <a:rPr lang="en-US" smtClean="0"/>
              <a:t>December 19</a:t>
            </a:fld>
            <a:endParaRPr lang="en-US" dirty="0"/>
          </a:p>
        </p:txBody>
      </p:sp>
      <p:sp>
        <p:nvSpPr>
          <p:cNvPr id="6" name="Header Placeholder 5"/>
          <p:cNvSpPr>
            <a:spLocks noGrp="1"/>
          </p:cNvSpPr>
          <p:nvPr>
            <p:ph type="hdr" sz="quarter" idx="12"/>
          </p:nvPr>
        </p:nvSpPr>
        <p:spPr/>
        <p:txBody>
          <a:bodyPr/>
          <a:lstStyle/>
          <a:p>
            <a:pPr>
              <a:defRPr/>
            </a:pPr>
            <a:endParaRPr lang="en-US" dirty="0"/>
          </a:p>
        </p:txBody>
      </p:sp>
    </p:spTree>
    <p:extLst>
      <p:ext uri="{BB962C8B-B14F-4D97-AF65-F5344CB8AC3E}">
        <p14:creationId xmlns:p14="http://schemas.microsoft.com/office/powerpoint/2010/main" val="28920293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2927350" y="514350"/>
            <a:ext cx="3441700" cy="2581275"/>
          </a:xfrm>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C35E9952-5535-4CA6-BED0-5168FCD1F8B2}" type="slidenum">
              <a:rPr lang="en-US" smtClean="0"/>
              <a:pPr/>
              <a:t>96</a:t>
            </a:fld>
            <a:endParaRPr lang="en-US" smtClean="0"/>
          </a:p>
        </p:txBody>
      </p:sp>
      <p:sp>
        <p:nvSpPr>
          <p:cNvPr id="2" name="Date Placeholder 1"/>
          <p:cNvSpPr>
            <a:spLocks noGrp="1"/>
          </p:cNvSpPr>
          <p:nvPr>
            <p:ph type="dt" idx="10"/>
          </p:nvPr>
        </p:nvSpPr>
        <p:spPr/>
        <p:txBody>
          <a:bodyPr/>
          <a:lstStyle/>
          <a:p>
            <a:pPr>
              <a:defRPr/>
            </a:pPr>
            <a:fld id="{8512FCD3-D6A6-4DFB-995A-0E59639256F0}"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1993633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2927350" y="514350"/>
            <a:ext cx="3441700" cy="2581275"/>
          </a:xfrm>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C35E9952-5535-4CA6-BED0-5168FCD1F8B2}" type="slidenum">
              <a:rPr lang="en-US" smtClean="0"/>
              <a:pPr/>
              <a:t>97</a:t>
            </a:fld>
            <a:endParaRPr lang="en-US" smtClean="0"/>
          </a:p>
        </p:txBody>
      </p:sp>
      <p:sp>
        <p:nvSpPr>
          <p:cNvPr id="2" name="Date Placeholder 1"/>
          <p:cNvSpPr>
            <a:spLocks noGrp="1"/>
          </p:cNvSpPr>
          <p:nvPr>
            <p:ph type="dt" idx="10"/>
          </p:nvPr>
        </p:nvSpPr>
        <p:spPr/>
        <p:txBody>
          <a:bodyPr/>
          <a:lstStyle/>
          <a:p>
            <a:pPr>
              <a:defRPr/>
            </a:pPr>
            <a:fld id="{5BDF77BB-B449-4FFE-BBE6-3DEB4864FBEA}" type="datetime6">
              <a:rPr lang="en-US" smtClean="0"/>
              <a:t>December 19</a:t>
            </a:fld>
            <a:endParaRPr lang="en-US" dirty="0"/>
          </a:p>
        </p:txBody>
      </p:sp>
      <p:sp>
        <p:nvSpPr>
          <p:cNvPr id="3" name="Header Placeholder 2"/>
          <p:cNvSpPr>
            <a:spLocks noGrp="1"/>
          </p:cNvSpPr>
          <p:nvPr>
            <p:ph type="hdr" sz="quarter" idx="11"/>
          </p:nvPr>
        </p:nvSpPr>
        <p:spPr/>
        <p:txBody>
          <a:bodyPr/>
          <a:lstStyle/>
          <a:p>
            <a:pPr>
              <a:defRPr/>
            </a:pPr>
            <a:endParaRPr lang="en-US" dirty="0"/>
          </a:p>
        </p:txBody>
      </p:sp>
    </p:spTree>
    <p:extLst>
      <p:ext uri="{BB962C8B-B14F-4D97-AF65-F5344CB8AC3E}">
        <p14:creationId xmlns:p14="http://schemas.microsoft.com/office/powerpoint/2010/main" val="69300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Reinstatement Rights for Career Conditional</a:t>
            </a:r>
            <a:r>
              <a:rPr lang="en-US" baseline="0" dirty="0" smtClean="0"/>
              <a:t> Employees </a:t>
            </a:r>
          </a:p>
          <a:p>
            <a:endParaRPr lang="en-US" baseline="0" dirty="0" smtClean="0"/>
          </a:p>
          <a:p>
            <a:r>
              <a:rPr lang="en-US" baseline="0" dirty="0" smtClean="0"/>
              <a:t>    Three years from the time you separate  </a:t>
            </a:r>
          </a:p>
          <a:p>
            <a:r>
              <a:rPr lang="en-US" baseline="0" dirty="0" smtClean="0"/>
              <a:t>    Vets have lifetime rights </a:t>
            </a:r>
            <a:endParaRPr lang="en-US"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9</a:t>
            </a:fld>
            <a:endParaRPr lang="en-US" dirty="0"/>
          </a:p>
        </p:txBody>
      </p:sp>
    </p:spTree>
    <p:extLst>
      <p:ext uri="{BB962C8B-B14F-4D97-AF65-F5344CB8AC3E}">
        <p14:creationId xmlns:p14="http://schemas.microsoft.com/office/powerpoint/2010/main" val="1133335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Temporary, seasonal, or intermittent employees who are expected to work 130 or more hours in a calendar year for at least 90 days are allowed to enroll in a plan</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B6C13219-E5B3-42EC-9075-793B243A9726}" type="datetime6">
              <a:rPr lang="en-US" smtClean="0"/>
              <a:t>December 19</a:t>
            </a:fld>
            <a:endParaRPr lang="en-US" dirty="0"/>
          </a:p>
        </p:txBody>
      </p:sp>
      <p:sp>
        <p:nvSpPr>
          <p:cNvPr id="6" name="Slide Number Placeholder 5"/>
          <p:cNvSpPr>
            <a:spLocks noGrp="1"/>
          </p:cNvSpPr>
          <p:nvPr>
            <p:ph type="sldNum" sz="quarter" idx="12"/>
          </p:nvPr>
        </p:nvSpPr>
        <p:spPr/>
        <p:txBody>
          <a:bodyPr/>
          <a:lstStyle/>
          <a:p>
            <a:pPr>
              <a:defRPr/>
            </a:pPr>
            <a:fld id="{13DC8CD5-CFB9-4A76-916F-3C8CF16D86E9}" type="slidenum">
              <a:rPr lang="en-US" smtClean="0"/>
              <a:pPr>
                <a:defRPr/>
              </a:pPr>
              <a:t>10</a:t>
            </a:fld>
            <a:endParaRPr lang="en-US" dirty="0"/>
          </a:p>
        </p:txBody>
      </p:sp>
    </p:spTree>
    <p:extLst>
      <p:ext uri="{BB962C8B-B14F-4D97-AF65-F5344CB8AC3E}">
        <p14:creationId xmlns:p14="http://schemas.microsoft.com/office/powerpoint/2010/main" val="3191841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14"/>
          <p:cNvSpPr txBox="1">
            <a:spLocks noChangeArrowheads="1"/>
          </p:cNvSpPr>
          <p:nvPr/>
        </p:nvSpPr>
        <p:spPr bwMode="auto">
          <a:xfrm>
            <a:off x="1017428" y="500063"/>
            <a:ext cx="70583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dirty="0"/>
              <a:t>Headquarters U.S. </a:t>
            </a:r>
            <a:r>
              <a:rPr lang="en-US" altLang="en-US" sz="3600" b="1" i="1" dirty="0" smtClean="0"/>
              <a:t>Space </a:t>
            </a:r>
            <a:r>
              <a:rPr lang="en-US" altLang="en-US" sz="3600" b="1" i="1" dirty="0"/>
              <a:t>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dirty="0"/>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r>
              <a:rPr lang="en-US"/>
              <a:t>As of: </a:t>
            </a:r>
          </a:p>
        </p:txBody>
      </p:sp>
      <p:sp>
        <p:nvSpPr>
          <p:cNvPr id="9" name="Rectangle 7"/>
          <p:cNvSpPr>
            <a:spLocks noGrp="1" noChangeArrowheads="1"/>
          </p:cNvSpPr>
          <p:nvPr>
            <p:ph type="sldNum" sz="quarter" idx="11"/>
          </p:nvPr>
        </p:nvSpPr>
        <p:spPr/>
        <p:txBody>
          <a:bodyPr/>
          <a:lstStyle>
            <a:lvl1pPr>
              <a:defRPr/>
            </a:lvl1pPr>
          </a:lstStyle>
          <a:p>
            <a:pPr>
              <a:defRPr/>
            </a:pPr>
            <a:fld id="{E86DABEC-1C19-46B9-BE43-CFA0BC7D25FB}" type="slidenum">
              <a:rPr lang="en-US" altLang="en-US"/>
              <a:pPr>
                <a:defRPr/>
              </a:pPr>
              <a:t>‹#›</a:t>
            </a:fld>
            <a:endParaRPr lang="en-US" altLang="en-US">
              <a:solidFill>
                <a:schemeClr val="bg2"/>
              </a:solidFill>
            </a:endParaRPr>
          </a:p>
        </p:txBody>
      </p:sp>
      <p:pic>
        <p:nvPicPr>
          <p:cNvPr id="11" name="Picture 10">
            <a:extLst>
              <a:ext uri="{FF2B5EF4-FFF2-40B4-BE49-F238E27FC236}">
                <a16:creationId xmlns:a16="http://schemas.microsoft.com/office/drawing/2014/main" id="{EAF7792D-6E81-4107-BD79-13928B9748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3904899"/>
            <a:ext cx="2441608" cy="2441608"/>
          </a:xfrm>
          <a:prstGeom prst="rect">
            <a:avLst/>
          </a:prstGeom>
        </p:spPr>
      </p:pic>
    </p:spTree>
    <p:extLst>
      <p:ext uri="{BB962C8B-B14F-4D97-AF65-F5344CB8AC3E}">
        <p14:creationId xmlns:p14="http://schemas.microsoft.com/office/powerpoint/2010/main" val="35338784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3128" y="223838"/>
            <a:ext cx="714375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936CFC2-5B09-46B0-AA37-FCEB9B88935D}"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9448314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BE93FC3-A23A-4462-8107-8B3D6F91644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5657392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8C19D816-9E5B-4580-9A8E-E54FE3954630}"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55442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2A862996-38DC-4A49-8C0B-E633C870EF85}"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290192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2294322E-9E08-4B98-B740-19778DD4BD9A}"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51380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D5599CD1-E532-4755-884C-7E63616F638C}"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4720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Main Slide">
    <p:spTree>
      <p:nvGrpSpPr>
        <p:cNvPr id="1" name=""/>
        <p:cNvGrpSpPr/>
        <p:nvPr/>
      </p:nvGrpSpPr>
      <p:grpSpPr>
        <a:xfrm>
          <a:off x="0" y="0"/>
          <a:ext cx="0" cy="0"/>
          <a:chOff x="0" y="0"/>
          <a:chExt cx="0" cy="0"/>
        </a:xfrm>
      </p:grpSpPr>
      <p:sp>
        <p:nvSpPr>
          <p:cNvPr id="7" name="Title 1"/>
          <p:cNvSpPr>
            <a:spLocks noGrp="1"/>
          </p:cNvSpPr>
          <p:nvPr>
            <p:ph type="title"/>
          </p:nvPr>
        </p:nvSpPr>
        <p:spPr>
          <a:xfrm>
            <a:off x="1143000" y="0"/>
            <a:ext cx="7686368" cy="1199535"/>
          </a:xfrm>
          <a:prstGeom prst="rect">
            <a:avLst/>
          </a:prstGeom>
        </p:spPr>
        <p:txBody>
          <a:bodyPr>
            <a:normAutofit/>
          </a:bodyPr>
          <a:lstStyle>
            <a:lvl1pPr>
              <a:defRPr sz="2800"/>
            </a:lvl1pPr>
          </a:lstStyle>
          <a:p>
            <a:r>
              <a:rPr lang="en-US" dirty="0"/>
              <a:t>Click to edit Master title style</a:t>
            </a:r>
          </a:p>
        </p:txBody>
      </p:sp>
      <p:sp>
        <p:nvSpPr>
          <p:cNvPr id="8" name="Content Placeholder 2"/>
          <p:cNvSpPr>
            <a:spLocks noGrp="1"/>
          </p:cNvSpPr>
          <p:nvPr>
            <p:ph idx="1"/>
          </p:nvPr>
        </p:nvSpPr>
        <p:spPr>
          <a:xfrm>
            <a:off x="304800" y="1406014"/>
            <a:ext cx="8524568" cy="4798142"/>
          </a:xfrm>
          <a:prstGeom prst="rect">
            <a:avLst/>
          </a:prstGeom>
        </p:spPr>
        <p:txBody>
          <a:bodyPr>
            <a:normAutofit/>
          </a:bodyPr>
          <a:lstStyle>
            <a:lvl1pPr marL="342900" indent="-342900">
              <a:buFont typeface="Arial" panose="020B0604020202020204" pitchFamily="34" charset="0"/>
              <a:buChar char="•"/>
              <a:defRPr sz="2000"/>
            </a:lvl1pPr>
            <a:lvl2pPr marL="742950" indent="-285750">
              <a:buFont typeface="Arial" panose="020B0604020202020204" pitchFamily="34" charset="0"/>
              <a:buChar char="•"/>
              <a:defRPr sz="1800"/>
            </a:lvl2pPr>
            <a:lvl3pPr marL="1143000" indent="-228600">
              <a:buFont typeface="Arial" panose="020B0604020202020204" pitchFamily="34" charset="0"/>
              <a:buChar char="•"/>
              <a:defRPr sz="1600"/>
            </a:lvl3pPr>
            <a:lvl4pPr marL="1600200" indent="-228600">
              <a:buFont typeface="Arial" panose="020B0604020202020204" pitchFamily="34" charset="0"/>
              <a:buChar char="•"/>
              <a:defRPr sz="1400"/>
            </a:lvl4pPr>
            <a:lvl5pPr marL="2057400" indent="-22860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1603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lgn="ctr" eaLnBrk="0" fontAlgn="auto" hangingPunct="0">
              <a:spcBef>
                <a:spcPts val="0"/>
              </a:spcBef>
              <a:spcAft>
                <a:spcPts val="0"/>
              </a:spcAft>
              <a:defRPr sz="2000" b="1">
                <a:solidFill>
                  <a:srgbClr val="000066"/>
                </a:solidFill>
                <a:latin typeface="+mn-lt"/>
                <a:cs typeface="+mn-cs"/>
              </a:defRPr>
            </a:lvl1pPr>
          </a:lstStyle>
          <a:p>
            <a:pPr>
              <a:defRPr/>
            </a:pPr>
            <a:endParaRPr lang="en-US" dirty="0"/>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algn="ctr" eaLnBrk="0" fontAlgn="auto" hangingPunct="0">
              <a:spcBef>
                <a:spcPts val="0"/>
              </a:spcBef>
              <a:spcAft>
                <a:spcPts val="0"/>
              </a:spcAft>
              <a:defRPr sz="2000" b="1">
                <a:solidFill>
                  <a:srgbClr val="000066"/>
                </a:solidFill>
                <a:latin typeface="+mn-lt"/>
                <a:cs typeface="+mn-cs"/>
              </a:defRPr>
            </a:lvl1pPr>
          </a:lstStyle>
          <a:p>
            <a:pPr>
              <a:defRPr/>
            </a:pPr>
            <a:endParaRPr lang="en-US" dirty="0"/>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a:lvl1pPr>
          </a:lstStyle>
          <a:p>
            <a:pPr>
              <a:defRPr/>
            </a:pPr>
            <a:fld id="{65EB9BAC-DF58-49AE-BEED-9FDC779FE7A4}" type="slidenum">
              <a:rPr lang="en-US"/>
              <a:pPr>
                <a:defRPr/>
              </a:pPr>
              <a:t>‹#›</a:t>
            </a:fld>
            <a:endParaRPr lang="en-US" dirty="0"/>
          </a:p>
        </p:txBody>
      </p:sp>
    </p:spTree>
    <p:extLst>
      <p:ext uri="{BB962C8B-B14F-4D97-AF65-F5344CB8AC3E}">
        <p14:creationId xmlns:p14="http://schemas.microsoft.com/office/powerpoint/2010/main" val="106341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CDE17DDD-6067-4E77-838F-8CBCFF84D014}" type="slidenum">
              <a:rPr lang="en-US" altLang="en-US"/>
              <a:pPr>
                <a:defRPr/>
              </a:pPr>
              <a:t>‹#›</a:t>
            </a:fld>
            <a:endParaRPr lang="en-US" altLang="en-US"/>
          </a:p>
        </p:txBody>
      </p:sp>
      <p:sp>
        <p:nvSpPr>
          <p:cNvPr id="1029" name="Rectangle 1030"/>
          <p:cNvSpPr>
            <a:spLocks noGrp="1" noChangeArrowheads="1"/>
          </p:cNvSpPr>
          <p:nvPr>
            <p:ph type="title"/>
          </p:nvPr>
        </p:nvSpPr>
        <p:spPr bwMode="auto">
          <a:xfrm>
            <a:off x="1663700" y="76200"/>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Line 1035"/>
          <p:cNvSpPr>
            <a:spLocks noChangeShapeType="1"/>
          </p:cNvSpPr>
          <p:nvPr/>
        </p:nvSpPr>
        <p:spPr bwMode="auto">
          <a:xfrm>
            <a:off x="381000" y="64516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1036"/>
          <p:cNvSpPr>
            <a:spLocks noChangeShapeType="1"/>
          </p:cNvSpPr>
          <p:nvPr/>
        </p:nvSpPr>
        <p:spPr bwMode="auto">
          <a:xfrm>
            <a:off x="381000" y="1231900"/>
            <a:ext cx="8382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1040"/>
          <p:cNvSpPr>
            <a:spLocks noGrp="1" noChangeArrowheads="1"/>
          </p:cNvSpPr>
          <p:nvPr>
            <p:ph type="body" idx="1"/>
          </p:nvPr>
        </p:nvSpPr>
        <p:spPr bwMode="auto">
          <a:xfrm>
            <a:off x="276225" y="1504950"/>
            <a:ext cx="83978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2" name="Picture 11">
            <a:extLst>
              <a:ext uri="{FF2B5EF4-FFF2-40B4-BE49-F238E27FC236}">
                <a16:creationId xmlns:a16="http://schemas.microsoft.com/office/drawing/2014/main" id="{9C7534E9-5DF7-41FC-BEFF-AC19766D5D9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67284" y="76929"/>
            <a:ext cx="959064" cy="959064"/>
          </a:xfrm>
          <a:prstGeom prst="rect">
            <a:avLst/>
          </a:prstGeom>
        </p:spPr>
      </p:pic>
      <p:sp>
        <p:nvSpPr>
          <p:cNvPr id="13" name="TextBox 12"/>
          <p:cNvSpPr txBox="1"/>
          <p:nvPr userDrawn="1"/>
        </p:nvSpPr>
        <p:spPr>
          <a:xfrm>
            <a:off x="276225" y="997893"/>
            <a:ext cx="1741181" cy="230832"/>
          </a:xfrm>
          <a:prstGeom prst="rect">
            <a:avLst/>
          </a:prstGeom>
          <a:noFill/>
        </p:spPr>
        <p:txBody>
          <a:bodyPr wrap="none" rtlCol="0">
            <a:spAutoFit/>
          </a:bodyPr>
          <a:lstStyle/>
          <a:p>
            <a:pPr algn="ctr"/>
            <a:r>
              <a:rPr lang="en-US" sz="900" dirty="0" smtClean="0">
                <a:latin typeface="Bahnschrift" panose="020B0502040204020203" pitchFamily="34" charset="0"/>
              </a:rPr>
              <a:t>UNITED STATES SPACE FORCE</a:t>
            </a:r>
            <a:endParaRPr lang="en-US" sz="900" dirty="0">
              <a:latin typeface="Bahnschrift" panose="020B0502040204020203" pitchFamily="34" charset="0"/>
            </a:endParaRPr>
          </a:p>
        </p:txBody>
      </p:sp>
    </p:spTree>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5" r:id="rId8"/>
    <p:sldLayoutId id="2147484456" r:id="rId9"/>
  </p:sldLayoutIdLst>
  <p:timing>
    <p:tnLst>
      <p:par>
        <p:cTn id="1" dur="indefinite" restart="never" nodeType="tmRoot"/>
      </p:par>
    </p:tnLst>
  </p:timing>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finance.service@us.af.mi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publishing.af.mi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opf1.nbc.gov/usa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opm.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opm.gov/retirement-servic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3" Type="http://schemas.openxmlformats.org/officeDocument/2006/relationships/hyperlink" Target="http://www.opm.gov/retirement-services/publications-forms/benefits-administration-letters/2012/12-104.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opm.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opm.gov/insure/health/index.asp"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benefeds.co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opm.gov/retirement-services/calculators/fegli-calculator/"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fsafeds.com/fsafeds/index.asp"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ltcfeds.com/"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460fss.fsmc.buckleystaffing@us.af.mi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apids-appointments.dmdc.osd.mi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5833-EC5F-49EF-84C9-40EE5BD2218B}"/>
              </a:ext>
            </a:extLst>
          </p:cNvPr>
          <p:cNvSpPr>
            <a:spLocks noGrp="1"/>
          </p:cNvSpPr>
          <p:nvPr>
            <p:ph type="ctrTitle"/>
          </p:nvPr>
        </p:nvSpPr>
        <p:spPr>
          <a:xfrm>
            <a:off x="276225" y="1901228"/>
            <a:ext cx="8486775" cy="1661122"/>
          </a:xfrm>
        </p:spPr>
        <p:txBody>
          <a:bodyPr/>
          <a:lstStyle/>
          <a:p>
            <a:pPr lvl="0">
              <a:lnSpc>
                <a:spcPct val="90000"/>
              </a:lnSpc>
              <a:spcBef>
                <a:spcPct val="50000"/>
              </a:spcBef>
              <a:defRPr/>
            </a:pPr>
            <a:r>
              <a:rPr lang="en-US" sz="6000" i="1" kern="1200" dirty="0">
                <a:solidFill>
                  <a:srgbClr val="000073"/>
                </a:solidFill>
                <a:effectLst>
                  <a:outerShdw blurRad="38100" dist="38100" dir="2700000" algn="tl">
                    <a:srgbClr val="FFFFFF"/>
                  </a:outerShdw>
                </a:effectLst>
                <a:latin typeface="Times New Roman" pitchFamily="18" charset="0"/>
                <a:ea typeface="+mn-ea"/>
                <a:cs typeface="Times New Roman" pitchFamily="18" charset="0"/>
              </a:rPr>
              <a:t>New Employee </a:t>
            </a:r>
            <a:br>
              <a:rPr lang="en-US" sz="6000" i="1" kern="1200" dirty="0">
                <a:solidFill>
                  <a:srgbClr val="000073"/>
                </a:solidFill>
                <a:effectLst>
                  <a:outerShdw blurRad="38100" dist="38100" dir="2700000" algn="tl">
                    <a:srgbClr val="FFFFFF"/>
                  </a:outerShdw>
                </a:effectLst>
                <a:latin typeface="Times New Roman" pitchFamily="18" charset="0"/>
                <a:ea typeface="+mn-ea"/>
                <a:cs typeface="Times New Roman" pitchFamily="18" charset="0"/>
              </a:rPr>
            </a:br>
            <a:r>
              <a:rPr lang="en-US" sz="6000" i="1" kern="1200" dirty="0">
                <a:solidFill>
                  <a:srgbClr val="000073"/>
                </a:solidFill>
                <a:effectLst>
                  <a:outerShdw blurRad="38100" dist="38100" dir="2700000" algn="tl">
                    <a:srgbClr val="FFFFFF"/>
                  </a:outerShdw>
                </a:effectLst>
                <a:latin typeface="Times New Roman" pitchFamily="18" charset="0"/>
                <a:ea typeface="+mn-ea"/>
                <a:cs typeface="Times New Roman" pitchFamily="18" charset="0"/>
              </a:rPr>
              <a:t>Orientation</a:t>
            </a:r>
            <a:r>
              <a:rPr lang="en-US" sz="6000" b="0" kern="1200" dirty="0">
                <a:solidFill>
                  <a:srgbClr val="3366CC"/>
                </a:solidFill>
                <a:effectLst>
                  <a:outerShdw blurRad="38100" dist="38100" dir="2700000" algn="tl">
                    <a:srgbClr val="FFFFFF"/>
                  </a:outerShdw>
                </a:effectLst>
                <a:latin typeface="Arial" charset="0"/>
                <a:ea typeface="+mn-ea"/>
                <a:cs typeface="Arial" charset="0"/>
              </a:rPr>
              <a:t/>
            </a:r>
            <a:br>
              <a:rPr lang="en-US" sz="6000" b="0" kern="1200" dirty="0">
                <a:solidFill>
                  <a:srgbClr val="3366CC"/>
                </a:solidFill>
                <a:effectLst>
                  <a:outerShdw blurRad="38100" dist="38100" dir="2700000" algn="tl">
                    <a:srgbClr val="FFFFFF"/>
                  </a:outerShdw>
                </a:effectLst>
                <a:latin typeface="Arial" charset="0"/>
                <a:ea typeface="+mn-ea"/>
                <a:cs typeface="Arial" charset="0"/>
              </a:rPr>
            </a:br>
            <a:endParaRPr lang="en-US" dirty="0"/>
          </a:p>
        </p:txBody>
      </p:sp>
      <p:sp>
        <p:nvSpPr>
          <p:cNvPr id="3" name="Slide Number Placeholder 2">
            <a:extLst>
              <a:ext uri="{FF2B5EF4-FFF2-40B4-BE49-F238E27FC236}">
                <a16:creationId xmlns:a16="http://schemas.microsoft.com/office/drawing/2014/main" id="{6DB873FE-8C7A-47E7-ADB9-1BFAAAE66E70}"/>
              </a:ext>
            </a:extLst>
          </p:cNvPr>
          <p:cNvSpPr>
            <a:spLocks noGrp="1"/>
          </p:cNvSpPr>
          <p:nvPr>
            <p:ph type="sldNum" sz="quarter" idx="11"/>
          </p:nvPr>
        </p:nvSpPr>
        <p:spPr/>
        <p:txBody>
          <a:bodyPr/>
          <a:lstStyle/>
          <a:p>
            <a:pPr>
              <a:defRPr/>
            </a:pPr>
            <a:fld id="{E86DABEC-1C19-46B9-BE43-CFA0BC7D25FB}" type="slidenum">
              <a:rPr lang="en-US" altLang="en-US" smtClean="0"/>
              <a:pPr>
                <a:defRPr/>
              </a:pPr>
              <a:t>1</a:t>
            </a:fld>
            <a:endParaRPr lang="en-US" altLang="en-US">
              <a:solidFill>
                <a:schemeClr val="bg2"/>
              </a:solidFill>
            </a:endParaRPr>
          </a:p>
        </p:txBody>
      </p:sp>
      <p:sp>
        <p:nvSpPr>
          <p:cNvPr id="4" name="Rectangle 3">
            <a:extLst>
              <a:ext uri="{FF2B5EF4-FFF2-40B4-BE49-F238E27FC236}">
                <a16:creationId xmlns:a16="http://schemas.microsoft.com/office/drawing/2014/main" id="{FF67C13E-4F11-4FA8-A995-7374555C4F7F}"/>
              </a:ext>
            </a:extLst>
          </p:cNvPr>
          <p:cNvSpPr/>
          <p:nvPr/>
        </p:nvSpPr>
        <p:spPr>
          <a:xfrm>
            <a:off x="4394200" y="4890813"/>
            <a:ext cx="4368800" cy="400110"/>
          </a:xfrm>
          <a:prstGeom prst="rect">
            <a:avLst/>
          </a:prstGeom>
        </p:spPr>
        <p:txBody>
          <a:bodyPr wrap="square">
            <a:spAutoFit/>
          </a:bodyPr>
          <a:lstStyle/>
          <a:p>
            <a:pPr algn="r"/>
            <a:r>
              <a:rPr lang="en-US" sz="2000" b="1" dirty="0" smtClean="0"/>
              <a:t>Date</a:t>
            </a:r>
            <a:endParaRPr lang="en-US" sz="2000" b="1" dirty="0"/>
          </a:p>
        </p:txBody>
      </p:sp>
    </p:spTree>
    <p:extLst>
      <p:ext uri="{BB962C8B-B14F-4D97-AF65-F5344CB8AC3E}">
        <p14:creationId xmlns:p14="http://schemas.microsoft.com/office/powerpoint/2010/main" val="1764536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Your Appointment and What it Means to You</a:t>
            </a:r>
          </a:p>
        </p:txBody>
      </p:sp>
      <p:sp>
        <p:nvSpPr>
          <p:cNvPr id="3" name="Content Placeholder 2"/>
          <p:cNvSpPr>
            <a:spLocks noGrp="1"/>
          </p:cNvSpPr>
          <p:nvPr>
            <p:ph idx="1"/>
          </p:nvPr>
        </p:nvSpPr>
        <p:spPr>
          <a:xfrm>
            <a:off x="276225" y="1149790"/>
            <a:ext cx="8397875" cy="5098610"/>
          </a:xfrm>
        </p:spPr>
        <p:txBody>
          <a:bodyPr/>
          <a:lstStyle/>
          <a:p>
            <a:pPr marL="0" lvl="1" indent="0" algn="just">
              <a:lnSpc>
                <a:spcPts val="3300"/>
              </a:lnSpc>
              <a:buNone/>
            </a:pPr>
            <a:endParaRPr lang="en-US" sz="2400" b="0" dirty="0">
              <a:latin typeface="Georgia" pitchFamily="18" charset="0"/>
              <a:cs typeface="Times New Roman" pitchFamily="18" charset="0"/>
            </a:endParaRPr>
          </a:p>
          <a:p>
            <a:pPr marL="285750" lvl="1" indent="-285750" algn="just">
              <a:lnSpc>
                <a:spcPts val="3300"/>
              </a:lnSpc>
            </a:pPr>
            <a:r>
              <a:rPr lang="en-US" sz="2400" b="0" dirty="0" smtClean="0">
                <a:solidFill>
                  <a:srgbClr val="002060"/>
                </a:solidFill>
                <a:latin typeface="Times New Roman" pitchFamily="18" charset="0"/>
                <a:cs typeface="Times New Roman" pitchFamily="18" charset="0"/>
              </a:rPr>
              <a:t>Temporary/Term </a:t>
            </a:r>
            <a:r>
              <a:rPr lang="en-US" sz="2400" b="0" dirty="0" err="1">
                <a:solidFill>
                  <a:srgbClr val="002060"/>
                </a:solidFill>
                <a:latin typeface="Times New Roman" pitchFamily="18" charset="0"/>
                <a:cs typeface="Times New Roman" pitchFamily="18" charset="0"/>
              </a:rPr>
              <a:t>Appt</a:t>
            </a:r>
            <a:r>
              <a:rPr lang="en-US" sz="2400" b="0" dirty="0">
                <a:solidFill>
                  <a:srgbClr val="002060"/>
                </a:solidFill>
                <a:latin typeface="Times New Roman" pitchFamily="18" charset="0"/>
                <a:cs typeface="Times New Roman" pitchFamily="18" charset="0"/>
              </a:rPr>
              <a:t> – Given for a limited time.  </a:t>
            </a:r>
            <a:endParaRPr lang="en-US" sz="2400" b="0" dirty="0" smtClean="0">
              <a:solidFill>
                <a:srgbClr val="002060"/>
              </a:solidFill>
              <a:latin typeface="Times New Roman" pitchFamily="18" charset="0"/>
              <a:cs typeface="Times New Roman" pitchFamily="18" charset="0"/>
            </a:endParaRPr>
          </a:p>
          <a:p>
            <a:pPr marL="681038" lvl="2" indent="-342900" algn="just">
              <a:lnSpc>
                <a:spcPts val="3300"/>
              </a:lnSpc>
              <a:buFont typeface="Wingdings" panose="05000000000000000000" pitchFamily="2" charset="2"/>
              <a:buChar char="Ø"/>
            </a:pPr>
            <a:r>
              <a:rPr lang="en-US" sz="2400" b="0" dirty="0" smtClean="0">
                <a:solidFill>
                  <a:srgbClr val="002060"/>
                </a:solidFill>
                <a:latin typeface="Times New Roman" pitchFamily="18" charset="0"/>
                <a:cs typeface="Times New Roman" pitchFamily="18" charset="0"/>
              </a:rPr>
              <a:t>Temporary appointments are for one year or less with no benefits offered.  </a:t>
            </a:r>
          </a:p>
          <a:p>
            <a:pPr marL="681038" lvl="2" indent="-342900" algn="just">
              <a:lnSpc>
                <a:spcPts val="3300"/>
              </a:lnSpc>
              <a:spcBef>
                <a:spcPts val="0"/>
              </a:spcBef>
              <a:buFont typeface="Wingdings" panose="05000000000000000000" pitchFamily="2" charset="2"/>
              <a:buChar char="Ø"/>
            </a:pPr>
            <a:r>
              <a:rPr lang="en-US" sz="2400" b="0" dirty="0" smtClean="0">
                <a:solidFill>
                  <a:srgbClr val="002060"/>
                </a:solidFill>
                <a:latin typeface="Times New Roman" pitchFamily="18" charset="0"/>
                <a:cs typeface="Times New Roman" pitchFamily="18" charset="0"/>
              </a:rPr>
              <a:t>Term </a:t>
            </a:r>
            <a:r>
              <a:rPr lang="en-US" sz="2400" b="0" dirty="0">
                <a:solidFill>
                  <a:srgbClr val="002060"/>
                </a:solidFill>
                <a:latin typeface="Times New Roman" pitchFamily="18" charset="0"/>
                <a:cs typeface="Times New Roman" pitchFamily="18" charset="0"/>
              </a:rPr>
              <a:t>appointments are appointments lasting more than one year </a:t>
            </a:r>
            <a:r>
              <a:rPr lang="en-US" sz="2400" b="0" dirty="0" smtClean="0">
                <a:solidFill>
                  <a:srgbClr val="002060"/>
                </a:solidFill>
                <a:latin typeface="Times New Roman" pitchFamily="18" charset="0"/>
                <a:cs typeface="Times New Roman" pitchFamily="18" charset="0"/>
              </a:rPr>
              <a:t>but </a:t>
            </a:r>
            <a:r>
              <a:rPr lang="en-US" sz="2400" b="0" dirty="0">
                <a:solidFill>
                  <a:srgbClr val="002060"/>
                </a:solidFill>
                <a:latin typeface="Times New Roman" pitchFamily="18" charset="0"/>
                <a:cs typeface="Times New Roman" pitchFamily="18" charset="0"/>
              </a:rPr>
              <a:t>less than four years with benefits.  </a:t>
            </a:r>
            <a:endParaRPr lang="en-US" sz="2400" b="0" dirty="0" smtClean="0">
              <a:solidFill>
                <a:srgbClr val="002060"/>
              </a:solidFill>
              <a:latin typeface="Times New Roman" pitchFamily="18" charset="0"/>
              <a:cs typeface="Times New Roman" pitchFamily="18" charset="0"/>
            </a:endParaRPr>
          </a:p>
          <a:p>
            <a:pPr marL="338138" lvl="2" indent="0" algn="just">
              <a:lnSpc>
                <a:spcPts val="3300"/>
              </a:lnSpc>
              <a:spcBef>
                <a:spcPts val="0"/>
              </a:spcBef>
              <a:buNone/>
            </a:pPr>
            <a:endParaRPr lang="en-US" sz="2400" b="0" dirty="0">
              <a:solidFill>
                <a:srgbClr val="002060"/>
              </a:solidFill>
              <a:latin typeface="Times New Roman" pitchFamily="18" charset="0"/>
              <a:cs typeface="Times New Roman" pitchFamily="18" charset="0"/>
            </a:endParaRPr>
          </a:p>
          <a:p>
            <a:pPr marL="0" lvl="1" indent="0" algn="just">
              <a:lnSpc>
                <a:spcPts val="3300"/>
              </a:lnSpc>
              <a:spcBef>
                <a:spcPts val="0"/>
              </a:spcBef>
              <a:buNone/>
            </a:pPr>
            <a:r>
              <a:rPr lang="en-US" sz="2400" b="0" dirty="0">
                <a:solidFill>
                  <a:srgbClr val="002060"/>
                </a:solidFill>
                <a:latin typeface="Times New Roman" pitchFamily="18" charset="0"/>
                <a:cs typeface="Times New Roman" pitchFamily="18" charset="0"/>
              </a:rPr>
              <a:t>Eligibility for a permanent appointment does not come from a temporary/term appointment.  </a:t>
            </a:r>
            <a:endParaRPr lang="en-US" dirty="0">
              <a:solidFill>
                <a:srgbClr val="002060"/>
              </a:solidFill>
            </a:endParaRPr>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10</a:t>
            </a:fld>
            <a:endParaRPr lang="en-US" dirty="0">
              <a:solidFill>
                <a:schemeClr val="bg2"/>
              </a:solidFill>
            </a:endParaRPr>
          </a:p>
        </p:txBody>
      </p:sp>
    </p:spTree>
    <p:extLst>
      <p:ext uri="{BB962C8B-B14F-4D97-AF65-F5344CB8AC3E}">
        <p14:creationId xmlns:p14="http://schemas.microsoft.com/office/powerpoint/2010/main" val="3269488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Your Appointment and What it Means to You</a:t>
            </a:r>
            <a:endParaRPr lang="en-US" dirty="0"/>
          </a:p>
        </p:txBody>
      </p:sp>
      <p:sp>
        <p:nvSpPr>
          <p:cNvPr id="3" name="Content Placeholder 2"/>
          <p:cNvSpPr>
            <a:spLocks noGrp="1"/>
          </p:cNvSpPr>
          <p:nvPr>
            <p:ph idx="1"/>
          </p:nvPr>
        </p:nvSpPr>
        <p:spPr>
          <a:xfrm>
            <a:off x="276225" y="1222218"/>
            <a:ext cx="8397875" cy="5026182"/>
          </a:xfrm>
        </p:spPr>
        <p:txBody>
          <a:bodyPr/>
          <a:lstStyle/>
          <a:p>
            <a:pPr marL="285750" lvl="1" indent="-285750" algn="ctr">
              <a:buNone/>
            </a:pPr>
            <a:endParaRPr lang="en-US" dirty="0">
              <a:latin typeface="Times New Roman" pitchFamily="18" charset="0"/>
              <a:cs typeface="Times New Roman" pitchFamily="18" charset="0"/>
            </a:endParaRPr>
          </a:p>
          <a:p>
            <a:pPr marL="285750" lvl="1" indent="-285750" algn="just">
              <a:lnSpc>
                <a:spcPts val="3300"/>
              </a:lnSpc>
            </a:pPr>
            <a:r>
              <a:rPr lang="en-US" sz="2400" b="0" dirty="0">
                <a:latin typeface="Georgia" pitchFamily="18" charset="0"/>
              </a:rPr>
              <a:t> </a:t>
            </a:r>
            <a:r>
              <a:rPr lang="en-US" sz="2400" b="0" dirty="0">
                <a:solidFill>
                  <a:srgbClr val="002060"/>
                </a:solidFill>
                <a:latin typeface="Times New Roman" pitchFamily="18" charset="0"/>
                <a:cs typeface="Times New Roman" pitchFamily="18" charset="0"/>
              </a:rPr>
              <a:t>Provisional - If you came on as a 30% or more disabled veteran, known as a Provisional Appointment, it is important to know that your </a:t>
            </a:r>
            <a:r>
              <a:rPr lang="en-US" sz="2400" b="0" dirty="0" err="1">
                <a:solidFill>
                  <a:srgbClr val="002060"/>
                </a:solidFill>
                <a:latin typeface="Times New Roman" pitchFamily="18" charset="0"/>
                <a:cs typeface="Times New Roman" pitchFamily="18" charset="0"/>
              </a:rPr>
              <a:t>appt</a:t>
            </a:r>
            <a:r>
              <a:rPr lang="en-US" sz="2400" b="0" dirty="0">
                <a:solidFill>
                  <a:srgbClr val="002060"/>
                </a:solidFill>
                <a:latin typeface="Times New Roman" pitchFamily="18" charset="0"/>
                <a:cs typeface="Times New Roman" pitchFamily="18" charset="0"/>
              </a:rPr>
              <a:t> must be converted to career-conditional prior to the not-to-exceed date listed on your SF50 (normally one year).  This conversion can be done as soon as your supervisor determines that you are able to perform the duties of the position, but must be done before the NTE date or you will fall off the rolls.  The time in your provisional appointment does not count towards career status.  You must still serve three years once converted to career conditional.</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11</a:t>
            </a:fld>
            <a:endParaRPr lang="en-US" dirty="0">
              <a:solidFill>
                <a:schemeClr val="bg2"/>
              </a:solidFill>
            </a:endParaRPr>
          </a:p>
        </p:txBody>
      </p:sp>
    </p:spTree>
    <p:extLst>
      <p:ext uri="{BB962C8B-B14F-4D97-AF65-F5344CB8AC3E}">
        <p14:creationId xmlns:p14="http://schemas.microsoft.com/office/powerpoint/2010/main" val="1181266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i="0" dirty="0" smtClean="0">
                <a:solidFill>
                  <a:srgbClr val="002060"/>
                </a:solidFill>
                <a:latin typeface="Times New Roman" pitchFamily="18" charset="0"/>
                <a:cs typeface="Times New Roman" pitchFamily="18" charset="0"/>
              </a:rPr>
              <a:t>Probation Period</a:t>
            </a:r>
            <a:endParaRPr lang="en-US" i="0" dirty="0"/>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12</a:t>
            </a:fld>
            <a:endParaRPr lang="en-US">
              <a:solidFill>
                <a:srgbClr val="E3DED1"/>
              </a:solidFill>
            </a:endParaRPr>
          </a:p>
        </p:txBody>
      </p:sp>
      <p:sp>
        <p:nvSpPr>
          <p:cNvPr id="3" name="Content Placeholder 2"/>
          <p:cNvSpPr>
            <a:spLocks noGrp="1"/>
          </p:cNvSpPr>
          <p:nvPr>
            <p:ph idx="1"/>
          </p:nvPr>
        </p:nvSpPr>
        <p:spPr>
          <a:xfrm>
            <a:off x="152400" y="1041400"/>
            <a:ext cx="8763000" cy="5257800"/>
          </a:xfrm>
        </p:spPr>
        <p:txBody>
          <a:bodyPr/>
          <a:lstStyle/>
          <a:p>
            <a:endParaRPr lang="en-US" sz="1800" b="0" dirty="0" smtClean="0">
              <a:solidFill>
                <a:srgbClr val="002060"/>
              </a:solidFill>
            </a:endParaRPr>
          </a:p>
          <a:p>
            <a:r>
              <a:rPr lang="en-US" sz="1800" b="0" dirty="0" smtClean="0">
                <a:solidFill>
                  <a:srgbClr val="002060"/>
                </a:solidFill>
              </a:rPr>
              <a:t>Under </a:t>
            </a:r>
            <a:r>
              <a:rPr lang="en-US" sz="1800" b="0" dirty="0">
                <a:solidFill>
                  <a:srgbClr val="002060"/>
                </a:solidFill>
              </a:rPr>
              <a:t>the  Competitive Service; Probationary Period statute, an appointment in the competitive service is not final until after any required probationary period is complete. The purpose of a probationary period is to provide the appropriate supervisor an opportunity to evaluate the individual's conduct and performance on the job to determine if an appointment should become final. </a:t>
            </a:r>
          </a:p>
          <a:p>
            <a:r>
              <a:rPr lang="en-US" sz="1800" b="0" dirty="0">
                <a:solidFill>
                  <a:srgbClr val="002060"/>
                </a:solidFill>
              </a:rPr>
              <a:t>All new Federal employees appointed within the Department of Defense (DoD) to permanent positions in the competitive service are required to serve a two-year probationary period. The requirement for new employees to serve a two-year probationary period is a change to the previous requirement to serve a one-year period and is retroactive to appointments made on or after 26 November 2015. </a:t>
            </a:r>
          </a:p>
          <a:p>
            <a:r>
              <a:rPr lang="en-US" sz="1800" b="0" dirty="0">
                <a:solidFill>
                  <a:srgbClr val="002060"/>
                </a:solidFill>
              </a:rPr>
              <a:t>The National Defense Authorization Act (NDAA) for Fiscal Year (FY) 2016 amended Title 10, United States Code (U.S.C.), by adding Section 1599e. This section requires that the appointment of "covered employees" within the DoD shall become final only after the employee has served a probationary period of two years.</a:t>
            </a:r>
          </a:p>
          <a:p>
            <a:endParaRPr lang="en-US" dirty="0"/>
          </a:p>
        </p:txBody>
      </p:sp>
    </p:spTree>
    <p:extLst>
      <p:ext uri="{BB962C8B-B14F-4D97-AF65-F5344CB8AC3E}">
        <p14:creationId xmlns:p14="http://schemas.microsoft.com/office/powerpoint/2010/main" val="377606433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i="0" dirty="0">
                <a:solidFill>
                  <a:srgbClr val="002060"/>
                </a:solidFill>
                <a:latin typeface="Times New Roman" pitchFamily="18" charset="0"/>
                <a:cs typeface="Times New Roman" pitchFamily="18" charset="0"/>
              </a:rPr>
              <a:t>In–Processing </a:t>
            </a:r>
            <a:r>
              <a:rPr lang="en-US" i="0" dirty="0" smtClean="0">
                <a:solidFill>
                  <a:srgbClr val="002060"/>
                </a:solidFill>
                <a:latin typeface="Times New Roman" pitchFamily="18" charset="0"/>
                <a:cs typeface="Times New Roman" pitchFamily="18" charset="0"/>
              </a:rPr>
              <a:t>Folder</a:t>
            </a:r>
            <a:endParaRPr lang="en-US" i="0" dirty="0"/>
          </a:p>
        </p:txBody>
      </p:sp>
      <p:sp>
        <p:nvSpPr>
          <p:cNvPr id="11266" name="Content Placeholder 2"/>
          <p:cNvSpPr>
            <a:spLocks noGrp="1"/>
          </p:cNvSpPr>
          <p:nvPr>
            <p:ph idx="1"/>
          </p:nvPr>
        </p:nvSpPr>
        <p:spPr/>
        <p:txBody>
          <a:bodyPr/>
          <a:lstStyle/>
          <a:p>
            <a:pPr algn="ctr">
              <a:buFont typeface="Wingdings" pitchFamily="2" charset="2"/>
              <a:buNone/>
            </a:pPr>
            <a:endParaRPr lang="en-US" sz="2400" b="0" dirty="0">
              <a:solidFill>
                <a:srgbClr val="002060"/>
              </a:solidFill>
              <a:latin typeface="Times New Roman" pitchFamily="18" charset="0"/>
              <a:cs typeface="Times New Roman" pitchFamily="18" charset="0"/>
            </a:endParaRPr>
          </a:p>
          <a:p>
            <a:pPr algn="ctr">
              <a:buFont typeface="Wingdings" pitchFamily="2" charset="2"/>
              <a:buNone/>
            </a:pPr>
            <a:r>
              <a:rPr lang="en-US" sz="6000" i="1" dirty="0">
                <a:solidFill>
                  <a:srgbClr val="002060"/>
                </a:solidFill>
                <a:latin typeface="Times New Roman" pitchFamily="18" charset="0"/>
                <a:cs typeface="Times New Roman" pitchFamily="18" charset="0"/>
              </a:rPr>
              <a:t>Let’s review your </a:t>
            </a:r>
          </a:p>
          <a:p>
            <a:pPr algn="ctr">
              <a:buFont typeface="Wingdings" pitchFamily="2" charset="2"/>
              <a:buNone/>
            </a:pPr>
            <a:r>
              <a:rPr lang="en-US" sz="6000" dirty="0">
                <a:solidFill>
                  <a:srgbClr val="002060"/>
                </a:solidFill>
                <a:latin typeface="Times New Roman" pitchFamily="18" charset="0"/>
                <a:cs typeface="Times New Roman" pitchFamily="18" charset="0"/>
              </a:rPr>
              <a:t>In-Processing Folder</a:t>
            </a:r>
          </a:p>
          <a:p>
            <a:pPr>
              <a:buFont typeface="Wingdings" pitchFamily="2" charset="2"/>
              <a:buNone/>
            </a:pPr>
            <a:endParaRPr lang="en-US" sz="2400" b="0" dirty="0">
              <a:solidFill>
                <a:srgbClr val="002060"/>
              </a:solidFill>
              <a:latin typeface="Times New Roman" pitchFamily="18" charset="0"/>
              <a:cs typeface="Times New Roman" pitchFamily="18" charset="0"/>
            </a:endParaRPr>
          </a:p>
          <a:p>
            <a:pPr lvl="1">
              <a:buFont typeface="Wingdings" pitchFamily="2" charset="2"/>
              <a:buNone/>
            </a:pPr>
            <a:endParaRPr lang="en-US" dirty="0" smtClean="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13</a:t>
            </a:fld>
            <a:endParaRPr lang="en-US">
              <a:solidFill>
                <a:srgbClr val="E3DED1"/>
              </a:solidFill>
            </a:endParaRPr>
          </a:p>
        </p:txBody>
      </p:sp>
    </p:spTree>
    <p:extLst>
      <p:ext uri="{BB962C8B-B14F-4D97-AF65-F5344CB8AC3E}">
        <p14:creationId xmlns:p14="http://schemas.microsoft.com/office/powerpoint/2010/main" val="377530200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i="0" dirty="0">
                <a:solidFill>
                  <a:srgbClr val="002060"/>
                </a:solidFill>
                <a:latin typeface="Times New Roman" pitchFamily="18" charset="0"/>
                <a:cs typeface="Times New Roman" pitchFamily="18" charset="0"/>
              </a:rPr>
              <a:t>In–Processing </a:t>
            </a:r>
            <a:r>
              <a:rPr lang="en-US" i="0" dirty="0" smtClean="0">
                <a:solidFill>
                  <a:srgbClr val="002060"/>
                </a:solidFill>
                <a:latin typeface="Times New Roman" pitchFamily="18" charset="0"/>
                <a:cs typeface="Times New Roman" pitchFamily="18" charset="0"/>
              </a:rPr>
              <a:t>Folder</a:t>
            </a:r>
            <a:endParaRPr lang="en-US" i="0" dirty="0"/>
          </a:p>
        </p:txBody>
      </p:sp>
      <p:sp>
        <p:nvSpPr>
          <p:cNvPr id="11266" name="Content Placeholder 2"/>
          <p:cNvSpPr>
            <a:spLocks noGrp="1"/>
          </p:cNvSpPr>
          <p:nvPr>
            <p:ph idx="1"/>
          </p:nvPr>
        </p:nvSpPr>
        <p:spPr/>
        <p:txBody>
          <a:bodyPr/>
          <a:lstStyle/>
          <a:p>
            <a:pPr lvl="1">
              <a:buNone/>
            </a:pPr>
            <a:r>
              <a:rPr lang="en-US" sz="4000" dirty="0">
                <a:solidFill>
                  <a:srgbClr val="002060"/>
                </a:solidFill>
                <a:latin typeface="Times New Roman" pitchFamily="18" charset="0"/>
                <a:cs typeface="Times New Roman" pitchFamily="18" charset="0"/>
              </a:rPr>
              <a:t>LEFT SIDE OF THE FOLDER:</a:t>
            </a:r>
          </a:p>
          <a:p>
            <a:pPr lvl="1">
              <a:buNone/>
            </a:pPr>
            <a:r>
              <a:rPr lang="en-US" dirty="0" smtClean="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Base In-Processing </a:t>
            </a:r>
            <a:r>
              <a:rPr lang="en-US" sz="2800" dirty="0" smtClean="0">
                <a:solidFill>
                  <a:srgbClr val="002060"/>
                </a:solidFill>
                <a:latin typeface="Times New Roman" pitchFamily="18" charset="0"/>
                <a:cs typeface="Times New Roman" pitchFamily="18" charset="0"/>
              </a:rPr>
              <a:t>Checklist</a:t>
            </a:r>
          </a:p>
          <a:p>
            <a:pPr lvl="1">
              <a:buNone/>
            </a:pPr>
            <a:r>
              <a:rPr lang="en-US" sz="2800" dirty="0">
                <a:solidFill>
                  <a:srgbClr val="002060"/>
                </a:solidFill>
                <a:latin typeface="Times New Roman" pitchFamily="18" charset="0"/>
                <a:cs typeface="Times New Roman" pitchFamily="18" charset="0"/>
              </a:rPr>
              <a:t> </a:t>
            </a:r>
            <a:r>
              <a:rPr lang="en-US" sz="2800" dirty="0" smtClean="0">
                <a:solidFill>
                  <a:srgbClr val="002060"/>
                </a:solidFill>
                <a:latin typeface="Times New Roman" pitchFamily="18" charset="0"/>
                <a:cs typeface="Times New Roman" pitchFamily="18" charset="0"/>
              </a:rPr>
              <a:t>  New Employee Training</a:t>
            </a:r>
            <a:endParaRPr lang="en-US" sz="2800" dirty="0">
              <a:solidFill>
                <a:srgbClr val="002060"/>
              </a:solidFill>
              <a:latin typeface="Times New Roman" pitchFamily="18" charset="0"/>
              <a:cs typeface="Times New Roman" pitchFamily="18" charset="0"/>
            </a:endParaRPr>
          </a:p>
          <a:p>
            <a:pPr lvl="1">
              <a:buNone/>
            </a:pPr>
            <a:r>
              <a:rPr lang="en-US" sz="2800" dirty="0">
                <a:solidFill>
                  <a:srgbClr val="002060"/>
                </a:solidFill>
                <a:latin typeface="Times New Roman" pitchFamily="18" charset="0"/>
                <a:cs typeface="Times New Roman" pitchFamily="18" charset="0"/>
              </a:rPr>
              <a:t>	Pay &amp; Leave MFR for Civilian Payroll </a:t>
            </a:r>
          </a:p>
          <a:p>
            <a:pPr lvl="1">
              <a:buNone/>
            </a:pPr>
            <a:r>
              <a:rPr lang="en-US" sz="2800" dirty="0">
                <a:solidFill>
                  <a:srgbClr val="002060"/>
                </a:solidFill>
                <a:latin typeface="Times New Roman" pitchFamily="18" charset="0"/>
                <a:cs typeface="Times New Roman" pitchFamily="18" charset="0"/>
              </a:rPr>
              <a:t>	Current Pay Period Calendar</a:t>
            </a:r>
          </a:p>
          <a:p>
            <a:pPr lvl="1">
              <a:buNone/>
            </a:pPr>
            <a:r>
              <a:rPr lang="en-US" sz="2800" dirty="0">
                <a:solidFill>
                  <a:srgbClr val="002060"/>
                </a:solidFill>
                <a:latin typeface="Times New Roman" pitchFamily="18" charset="0"/>
                <a:cs typeface="Times New Roman" pitchFamily="18" charset="0"/>
              </a:rPr>
              <a:t>	</a:t>
            </a:r>
            <a:r>
              <a:rPr lang="en-US" sz="2800" b="0" dirty="0">
                <a:solidFill>
                  <a:srgbClr val="002060"/>
                </a:solidFill>
                <a:latin typeface="Times New Roman" pitchFamily="18" charset="0"/>
                <a:cs typeface="Times New Roman" pitchFamily="18" charset="0"/>
              </a:rPr>
              <a:t>(AF 3821 – for ARPC or RIO employees only)</a:t>
            </a:r>
          </a:p>
          <a:p>
            <a:pPr lvl="1">
              <a:buFont typeface="Wingdings" pitchFamily="2" charset="2"/>
              <a:buNone/>
            </a:pPr>
            <a:r>
              <a:rPr lang="en-US" sz="2800" dirty="0">
                <a:solidFill>
                  <a:srgbClr val="002060"/>
                </a:solidFill>
                <a:latin typeface="Times New Roman" pitchFamily="18" charset="0"/>
                <a:cs typeface="Times New Roman" pitchFamily="18" charset="0"/>
              </a:rPr>
              <a:t>	Base Map</a:t>
            </a:r>
          </a:p>
          <a:p>
            <a:pPr lvl="1">
              <a:buFont typeface="Wingdings" pitchFamily="2" charset="2"/>
              <a:buNone/>
            </a:pPr>
            <a:r>
              <a:rPr lang="en-US" sz="2800" dirty="0">
                <a:solidFill>
                  <a:srgbClr val="002060"/>
                </a:solidFill>
                <a:latin typeface="Times New Roman" pitchFamily="18" charset="0"/>
                <a:cs typeface="Times New Roman" pitchFamily="18" charset="0"/>
              </a:rPr>
              <a:t>	</a:t>
            </a:r>
          </a:p>
          <a:p>
            <a:pPr lvl="1">
              <a:buFont typeface="Wingdings" pitchFamily="2" charset="2"/>
              <a:buNone/>
            </a:pPr>
            <a:endParaRPr lang="en-US" dirty="0" smtClean="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14</a:t>
            </a:fld>
            <a:endParaRPr lang="en-US">
              <a:solidFill>
                <a:srgbClr val="E3DED1"/>
              </a:solidFill>
            </a:endParaRPr>
          </a:p>
        </p:txBody>
      </p:sp>
    </p:spTree>
    <p:extLst>
      <p:ext uri="{BB962C8B-B14F-4D97-AF65-F5344CB8AC3E}">
        <p14:creationId xmlns:p14="http://schemas.microsoft.com/office/powerpoint/2010/main" val="25736509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i="0" dirty="0">
                <a:solidFill>
                  <a:srgbClr val="002060"/>
                </a:solidFill>
                <a:latin typeface="Times New Roman" pitchFamily="18" charset="0"/>
                <a:cs typeface="Times New Roman" pitchFamily="18" charset="0"/>
              </a:rPr>
              <a:t>In–Processing </a:t>
            </a:r>
            <a:r>
              <a:rPr lang="en-US" i="0" dirty="0" smtClean="0">
                <a:solidFill>
                  <a:srgbClr val="002060"/>
                </a:solidFill>
                <a:latin typeface="Times New Roman" pitchFamily="18" charset="0"/>
                <a:cs typeface="Times New Roman" pitchFamily="18" charset="0"/>
              </a:rPr>
              <a:t>Folder</a:t>
            </a:r>
            <a:endParaRPr lang="en-US" i="0" dirty="0"/>
          </a:p>
        </p:txBody>
      </p:sp>
      <p:sp>
        <p:nvSpPr>
          <p:cNvPr id="11266" name="Content Placeholder 2"/>
          <p:cNvSpPr>
            <a:spLocks noGrp="1"/>
          </p:cNvSpPr>
          <p:nvPr>
            <p:ph idx="1"/>
          </p:nvPr>
        </p:nvSpPr>
        <p:spPr>
          <a:xfrm>
            <a:off x="0" y="1213164"/>
            <a:ext cx="9131300" cy="5086036"/>
          </a:xfrm>
        </p:spPr>
        <p:txBody>
          <a:bodyPr/>
          <a:lstStyle/>
          <a:p>
            <a:pPr lvl="1">
              <a:buFont typeface="Wingdings" pitchFamily="2" charset="2"/>
              <a:buNone/>
            </a:pPr>
            <a:r>
              <a:rPr lang="en-US" sz="4000" dirty="0">
                <a:solidFill>
                  <a:srgbClr val="002060"/>
                </a:solidFill>
                <a:latin typeface="Times New Roman" pitchFamily="18" charset="0"/>
                <a:cs typeface="Times New Roman" pitchFamily="18" charset="0"/>
              </a:rPr>
              <a:t>RIGHT SIDE OF THE FOLDER:</a:t>
            </a:r>
          </a:p>
          <a:p>
            <a:pPr lvl="1">
              <a:spcBef>
                <a:spcPts val="0"/>
              </a:spcBef>
              <a:buNone/>
            </a:pPr>
            <a:r>
              <a:rPr lang="en-US" dirty="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Civ-Desktop Shortcuts </a:t>
            </a:r>
            <a:r>
              <a:rPr lang="en-US" sz="2000" dirty="0">
                <a:solidFill>
                  <a:srgbClr val="002060"/>
                </a:solidFill>
                <a:latin typeface="Times New Roman" pitchFamily="18" charset="0"/>
                <a:cs typeface="Times New Roman" pitchFamily="18" charset="0"/>
              </a:rPr>
              <a:t>– the primary web sites DoD civilians use</a:t>
            </a:r>
          </a:p>
          <a:p>
            <a:pPr lvl="1">
              <a:spcBef>
                <a:spcPts val="0"/>
              </a:spcBef>
              <a:buNone/>
            </a:pPr>
            <a:r>
              <a:rPr lang="en-US" sz="2800" dirty="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EO Training MFR </a:t>
            </a:r>
            <a:r>
              <a:rPr lang="en-US" sz="2800"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if NOT attending Buckley New Comer Orientation</a:t>
            </a:r>
          </a:p>
          <a:p>
            <a:pPr lvl="1">
              <a:spcBef>
                <a:spcPts val="0"/>
              </a:spcBef>
              <a:buNone/>
            </a:pPr>
            <a:r>
              <a:rPr lang="en-US" sz="2800" dirty="0">
                <a:solidFill>
                  <a:srgbClr val="002060"/>
                </a:solidFill>
                <a:latin typeface="Times New Roman" pitchFamily="18" charset="0"/>
                <a:cs typeface="Times New Roman" pitchFamily="18" charset="0"/>
              </a:rPr>
              <a:t>	</a:t>
            </a:r>
            <a:r>
              <a:rPr lang="en-US" sz="2400" dirty="0">
                <a:solidFill>
                  <a:srgbClr val="002060"/>
                </a:solidFill>
                <a:latin typeface="Times New Roman" pitchFamily="18" charset="0"/>
                <a:cs typeface="Times New Roman" pitchFamily="18" charset="0"/>
              </a:rPr>
              <a:t>DPMAP Required Training Info</a:t>
            </a:r>
          </a:p>
          <a:p>
            <a:pPr lvl="1">
              <a:spcBef>
                <a:spcPts val="0"/>
              </a:spcBef>
              <a:buNone/>
            </a:pPr>
            <a:r>
              <a:rPr lang="en-US" sz="2400" dirty="0">
                <a:solidFill>
                  <a:srgbClr val="002060"/>
                </a:solidFill>
                <a:latin typeface="Times New Roman" pitchFamily="18" charset="0"/>
                <a:cs typeface="Times New Roman" pitchFamily="18" charset="0"/>
              </a:rPr>
              <a:t>	CPS Contact Info</a:t>
            </a:r>
          </a:p>
          <a:p>
            <a:pPr lvl="1">
              <a:spcBef>
                <a:spcPts val="0"/>
              </a:spcBef>
              <a:buNone/>
            </a:pPr>
            <a:r>
              <a:rPr lang="en-US" sz="2400" dirty="0">
                <a:solidFill>
                  <a:srgbClr val="002060"/>
                </a:solidFill>
                <a:latin typeface="Times New Roman" pitchFamily="18" charset="0"/>
                <a:cs typeface="Times New Roman" pitchFamily="18" charset="0"/>
              </a:rPr>
              <a:t>	Union Contact Info</a:t>
            </a:r>
          </a:p>
          <a:p>
            <a:pPr lvl="1">
              <a:spcBef>
                <a:spcPts val="0"/>
              </a:spcBef>
              <a:buNone/>
            </a:pPr>
            <a:r>
              <a:rPr lang="en-US" sz="2400" dirty="0">
                <a:solidFill>
                  <a:srgbClr val="002060"/>
                </a:solidFill>
                <a:latin typeface="Times New Roman" pitchFamily="18" charset="0"/>
                <a:cs typeface="Times New Roman" pitchFamily="18" charset="0"/>
              </a:rPr>
              <a:t>	Voting Assistance</a:t>
            </a:r>
          </a:p>
          <a:p>
            <a:pPr lvl="1">
              <a:spcBef>
                <a:spcPts val="0"/>
              </a:spcBef>
              <a:buNone/>
            </a:pPr>
            <a:r>
              <a:rPr lang="en-US" sz="2400" dirty="0">
                <a:solidFill>
                  <a:srgbClr val="002060"/>
                </a:solidFill>
                <a:latin typeface="Times New Roman" pitchFamily="18" charset="0"/>
                <a:cs typeface="Times New Roman" pitchFamily="18" charset="0"/>
              </a:rPr>
              <a:t>	Physical Fitness Program</a:t>
            </a:r>
          </a:p>
          <a:p>
            <a:pPr lvl="1">
              <a:spcBef>
                <a:spcPts val="0"/>
              </a:spcBef>
              <a:buNone/>
            </a:pPr>
            <a:r>
              <a:rPr lang="en-US" sz="2400" dirty="0">
                <a:solidFill>
                  <a:srgbClr val="00206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 Telework </a:t>
            </a:r>
            <a:r>
              <a:rPr lang="en-US" sz="2400" dirty="0">
                <a:solidFill>
                  <a:srgbClr val="002060"/>
                </a:solidFill>
                <a:latin typeface="Times New Roman" pitchFamily="18" charset="0"/>
                <a:cs typeface="Times New Roman" pitchFamily="18" charset="0"/>
              </a:rPr>
              <a:t>Information</a:t>
            </a:r>
          </a:p>
          <a:p>
            <a:pPr lvl="1">
              <a:spcBef>
                <a:spcPts val="0"/>
              </a:spcBef>
              <a:buNone/>
            </a:pPr>
            <a:r>
              <a:rPr lang="en-US" sz="2400" dirty="0">
                <a:solidFill>
                  <a:srgbClr val="002060"/>
                </a:solidFill>
                <a:latin typeface="Times New Roman" pitchFamily="18" charset="0"/>
                <a:cs typeface="Times New Roman" pitchFamily="18" charset="0"/>
              </a:rPr>
              <a:t>	Work Schedule Information</a:t>
            </a:r>
          </a:p>
          <a:p>
            <a:pPr lvl="1">
              <a:spcBef>
                <a:spcPts val="0"/>
              </a:spcBef>
              <a:buNone/>
            </a:pPr>
            <a:r>
              <a:rPr lang="en-US" sz="2400" dirty="0">
                <a:solidFill>
                  <a:srgbClr val="002060"/>
                </a:solidFill>
                <a:latin typeface="Times New Roman" pitchFamily="18" charset="0"/>
                <a:cs typeface="Times New Roman" pitchFamily="18" charset="0"/>
              </a:rPr>
              <a:t>	Copy of today’s In-processing slides	</a:t>
            </a:r>
          </a:p>
          <a:p>
            <a:pPr lvl="1">
              <a:buFont typeface="Wingdings" pitchFamily="2" charset="2"/>
              <a:buNone/>
            </a:pPr>
            <a:r>
              <a:rPr lang="en-US" sz="2400" dirty="0">
                <a:solidFill>
                  <a:srgbClr val="002060"/>
                </a:solidFill>
                <a:latin typeface="Times New Roman" pitchFamily="18" charset="0"/>
                <a:cs typeface="Times New Roman" pitchFamily="18" charset="0"/>
              </a:rPr>
              <a:t> 	</a:t>
            </a:r>
          </a:p>
          <a:p>
            <a:pPr lvl="1">
              <a:buFont typeface="Wingdings" pitchFamily="2" charset="2"/>
              <a:buNone/>
            </a:pPr>
            <a:endParaRPr lang="en-US" dirty="0" smtClean="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15</a:t>
            </a:fld>
            <a:endParaRPr lang="en-US">
              <a:solidFill>
                <a:srgbClr val="E3DED1"/>
              </a:solidFill>
            </a:endParaRPr>
          </a:p>
        </p:txBody>
      </p:sp>
    </p:spTree>
    <p:extLst>
      <p:ext uri="{BB962C8B-B14F-4D97-AF65-F5344CB8AC3E}">
        <p14:creationId xmlns:p14="http://schemas.microsoft.com/office/powerpoint/2010/main" val="160941316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ctr"/>
            <a:r>
              <a:rPr lang="en-US" i="0" dirty="0" smtClean="0">
                <a:latin typeface="Times New Roman" pitchFamily="18" charset="0"/>
                <a:cs typeface="Times New Roman" pitchFamily="18" charset="0"/>
              </a:rPr>
              <a:t>Mandatory Training</a:t>
            </a:r>
          </a:p>
        </p:txBody>
      </p:sp>
      <p:sp>
        <p:nvSpPr>
          <p:cNvPr id="14339" name="Content Placeholder 2"/>
          <p:cNvSpPr>
            <a:spLocks noGrp="1"/>
          </p:cNvSpPr>
          <p:nvPr>
            <p:ph idx="1"/>
          </p:nvPr>
        </p:nvSpPr>
        <p:spPr/>
        <p:txBody>
          <a:bodyPr/>
          <a:lstStyle/>
          <a:p>
            <a:pPr lvl="1">
              <a:buNone/>
            </a:pPr>
            <a:r>
              <a:rPr lang="en-US" sz="4000" dirty="0" smtClean="0">
                <a:solidFill>
                  <a:srgbClr val="002060"/>
                </a:solidFill>
                <a:latin typeface="Times New Roman" pitchFamily="18" charset="0"/>
                <a:cs typeface="Times New Roman" pitchFamily="18" charset="0"/>
              </a:rPr>
              <a:t>Newcomers</a:t>
            </a:r>
            <a:r>
              <a:rPr lang="en-US" sz="4000" dirty="0">
                <a:solidFill>
                  <a:srgbClr val="002060"/>
                </a:solidFill>
                <a:latin typeface="Times New Roman" pitchFamily="18" charset="0"/>
                <a:cs typeface="Times New Roman" pitchFamily="18" charset="0"/>
              </a:rPr>
              <a:t>’ Orientation</a:t>
            </a:r>
            <a:endParaRPr lang="en-US" dirty="0" smtClean="0">
              <a:solidFill>
                <a:srgbClr val="002060"/>
              </a:solidFill>
              <a:latin typeface="Times New Roman" pitchFamily="18" charset="0"/>
              <a:cs typeface="Times New Roman" pitchFamily="18" charset="0"/>
            </a:endParaRPr>
          </a:p>
          <a:p>
            <a:pPr lvl="2">
              <a:buFont typeface="Wingdings" pitchFamily="2" charset="2"/>
              <a:buChar char="§"/>
            </a:pPr>
            <a:r>
              <a:rPr lang="en-US" sz="2000" b="0" dirty="0">
                <a:solidFill>
                  <a:srgbClr val="002060"/>
                </a:solidFill>
                <a:latin typeface="Times New Roman" pitchFamily="18" charset="0"/>
                <a:cs typeface="Times New Roman" pitchFamily="18" charset="0"/>
              </a:rPr>
              <a:t>Mandatory course for all new Buckley AFB employees.</a:t>
            </a:r>
          </a:p>
          <a:p>
            <a:pPr lvl="2">
              <a:buFont typeface="Wingdings" pitchFamily="2" charset="2"/>
              <a:buChar char="§"/>
            </a:pPr>
            <a:r>
              <a:rPr lang="en-US" sz="2000" b="0" dirty="0">
                <a:solidFill>
                  <a:srgbClr val="002060"/>
                </a:solidFill>
                <a:latin typeface="Times New Roman" pitchFamily="18" charset="0"/>
                <a:cs typeface="Times New Roman" pitchFamily="18" charset="0"/>
              </a:rPr>
              <a:t>You will have a scheduled date to attend the course.</a:t>
            </a:r>
          </a:p>
          <a:p>
            <a:pPr lvl="2">
              <a:buFont typeface="Wingdings" pitchFamily="2" charset="2"/>
              <a:buChar char="§"/>
            </a:pPr>
            <a:r>
              <a:rPr lang="en-US" sz="2000" b="0" dirty="0">
                <a:solidFill>
                  <a:srgbClr val="002060"/>
                </a:solidFill>
                <a:latin typeface="Times New Roman" pitchFamily="18" charset="0"/>
                <a:cs typeface="Times New Roman" pitchFamily="18" charset="0"/>
              </a:rPr>
              <a:t>Held every 3rd Wednesday</a:t>
            </a:r>
          </a:p>
          <a:p>
            <a:pPr lvl="2">
              <a:buFont typeface="Wingdings" pitchFamily="2" charset="2"/>
              <a:buChar char="§"/>
            </a:pPr>
            <a:r>
              <a:rPr lang="en-US" sz="2000" b="0" dirty="0">
                <a:solidFill>
                  <a:srgbClr val="002060"/>
                </a:solidFill>
                <a:latin typeface="Times New Roman" pitchFamily="18" charset="0"/>
                <a:cs typeface="Times New Roman" pitchFamily="18" charset="0"/>
              </a:rPr>
              <a:t>For questions or to reschedule call: </a:t>
            </a:r>
            <a:r>
              <a:rPr lang="en-US" sz="2000" dirty="0">
                <a:solidFill>
                  <a:srgbClr val="002060"/>
                </a:solidFill>
                <a:latin typeface="Times New Roman" pitchFamily="18" charset="0"/>
                <a:cs typeface="Times New Roman" pitchFamily="18" charset="0"/>
              </a:rPr>
              <a:t>720-847-6681</a:t>
            </a:r>
          </a:p>
          <a:p>
            <a:pPr lvl="2">
              <a:buFont typeface="Wingdings" pitchFamily="2" charset="2"/>
              <a:buChar char="§"/>
            </a:pPr>
            <a:r>
              <a:rPr lang="en-US" sz="2000" dirty="0">
                <a:solidFill>
                  <a:srgbClr val="002060"/>
                </a:solidFill>
                <a:latin typeface="Times New Roman" pitchFamily="18" charset="0"/>
                <a:cs typeface="Times New Roman" pitchFamily="18" charset="0"/>
              </a:rPr>
              <a:t>Be sure to connect with A&amp;FRC to provide your AF FIRST data before the </a:t>
            </a:r>
            <a:r>
              <a:rPr lang="en-US" sz="2000" dirty="0" smtClean="0">
                <a:solidFill>
                  <a:srgbClr val="002060"/>
                </a:solidFill>
                <a:latin typeface="Times New Roman" pitchFamily="18" charset="0"/>
                <a:cs typeface="Times New Roman" pitchFamily="18" charset="0"/>
              </a:rPr>
              <a:t>Newcomers</a:t>
            </a:r>
            <a:r>
              <a:rPr lang="en-US" sz="2000" dirty="0">
                <a:solidFill>
                  <a:srgbClr val="002060"/>
                </a:solidFill>
                <a:latin typeface="Times New Roman" pitchFamily="18" charset="0"/>
                <a:cs typeface="Times New Roman" pitchFamily="18" charset="0"/>
              </a:rPr>
              <a:t>’ Orientation </a:t>
            </a:r>
          </a:p>
          <a:p>
            <a:pPr lvl="3">
              <a:lnSpc>
                <a:spcPts val="1900"/>
              </a:lnSpc>
              <a:buFont typeface="Wingdings" pitchFamily="2" charset="2"/>
              <a:buChar char="§"/>
            </a:pPr>
            <a:endParaRPr lang="en-US" b="0" dirty="0" smtClean="0">
              <a:solidFill>
                <a:srgbClr val="002060"/>
              </a:solidFill>
              <a:latin typeface="Times New Roman" pitchFamily="18" charset="0"/>
              <a:cs typeface="Times New Roman" pitchFamily="18" charset="0"/>
            </a:endParaRPr>
          </a:p>
          <a:p>
            <a:pPr lvl="3">
              <a:lnSpc>
                <a:spcPts val="1900"/>
              </a:lnSpc>
              <a:buNone/>
            </a:pPr>
            <a:r>
              <a:rPr lang="en-US" sz="2000" dirty="0">
                <a:solidFill>
                  <a:srgbClr val="002060"/>
                </a:solidFill>
                <a:latin typeface="Times New Roman" pitchFamily="18" charset="0"/>
                <a:cs typeface="Times New Roman" pitchFamily="18" charset="0"/>
              </a:rPr>
              <a:t>Location:</a:t>
            </a:r>
          </a:p>
          <a:p>
            <a:pPr lvl="3">
              <a:lnSpc>
                <a:spcPts val="1900"/>
              </a:lnSpc>
              <a:buNone/>
            </a:pPr>
            <a:r>
              <a:rPr lang="en-US" sz="2000" dirty="0">
                <a:solidFill>
                  <a:srgbClr val="002060"/>
                </a:solidFill>
                <a:latin typeface="Times New Roman" pitchFamily="18" charset="0"/>
                <a:cs typeface="Times New Roman" pitchFamily="18" charset="0"/>
              </a:rPr>
              <a:t> </a:t>
            </a:r>
            <a:r>
              <a:rPr lang="en-US" sz="2000" b="0" dirty="0">
                <a:solidFill>
                  <a:srgbClr val="002060"/>
                </a:solidFill>
                <a:latin typeface="Times New Roman" pitchFamily="18" charset="0"/>
                <a:cs typeface="Times New Roman" pitchFamily="18" charset="0"/>
              </a:rPr>
              <a:t>Airman &amp; Family Readiness Auditorium</a:t>
            </a:r>
          </a:p>
          <a:p>
            <a:pPr lvl="3">
              <a:lnSpc>
                <a:spcPts val="1900"/>
              </a:lnSpc>
              <a:buNone/>
            </a:pPr>
            <a:r>
              <a:rPr lang="en-US" sz="2000" b="0" dirty="0">
                <a:solidFill>
                  <a:srgbClr val="002060"/>
                </a:solidFill>
                <a:latin typeface="Times New Roman" pitchFamily="18" charset="0"/>
                <a:cs typeface="Times New Roman" pitchFamily="18" charset="0"/>
              </a:rPr>
              <a:t> 18401 E A-Basin Ave, Bldg 606</a:t>
            </a:r>
          </a:p>
          <a:p>
            <a:pPr lvl="3">
              <a:lnSpc>
                <a:spcPts val="1900"/>
              </a:lnSpc>
              <a:buNone/>
            </a:pPr>
            <a:r>
              <a:rPr lang="en-US" sz="2000" b="0" dirty="0">
                <a:solidFill>
                  <a:srgbClr val="002060"/>
                </a:solidFill>
                <a:latin typeface="Times New Roman" pitchFamily="18" charset="0"/>
                <a:cs typeface="Times New Roman" pitchFamily="18" charset="0"/>
              </a:rPr>
              <a:t> Buckley AFB, CO 80011</a:t>
            </a:r>
          </a:p>
          <a:p>
            <a:pPr lvl="2">
              <a:buFont typeface="Wingdings" pitchFamily="2" charset="2"/>
              <a:buNone/>
            </a:pPr>
            <a:endParaRPr lang="en-US" sz="800" b="0" dirty="0">
              <a:solidFill>
                <a:srgbClr val="002060"/>
              </a:solidFill>
              <a:latin typeface="Times New Roman" pitchFamily="18" charset="0"/>
              <a:cs typeface="Times New Roman" pitchFamily="18" charset="0"/>
            </a:endParaRPr>
          </a:p>
          <a:p>
            <a:pPr lvl="3">
              <a:buFont typeface="Wingdings" pitchFamily="2" charset="2"/>
              <a:buNone/>
            </a:pPr>
            <a:endParaRPr lang="en-US" sz="800" dirty="0">
              <a:solidFill>
                <a:srgbClr val="002060"/>
              </a:solidFill>
              <a:latin typeface="Times New Roman" pitchFamily="18" charset="0"/>
              <a:cs typeface="Times New Roman" pitchFamily="18" charset="0"/>
            </a:endParaRPr>
          </a:p>
          <a:p>
            <a:pPr lvl="3"/>
            <a:endParaRPr lang="en-US" sz="1400" dirty="0">
              <a:solidFill>
                <a:srgbClr val="002060"/>
              </a:solidFill>
              <a:latin typeface="Times New Roman" pitchFamily="18" charset="0"/>
              <a:cs typeface="Times New Roman" pitchFamily="18" charset="0"/>
            </a:endParaRPr>
          </a:p>
          <a:p>
            <a:pPr lvl="3"/>
            <a:endParaRPr lang="en-US" sz="1400" dirty="0">
              <a:solidFill>
                <a:srgbClr val="002060"/>
              </a:solidFill>
              <a:latin typeface="Times New Roman" pitchFamily="18" charset="0"/>
              <a:cs typeface="Times New Roman" pitchFamily="18" charset="0"/>
            </a:endParaRPr>
          </a:p>
          <a:p>
            <a:pPr lvl="3"/>
            <a:endParaRPr lang="en-US" sz="1400" dirty="0">
              <a:solidFill>
                <a:srgbClr val="002060"/>
              </a:solidFill>
              <a:latin typeface="Times New Roman" pitchFamily="18" charset="0"/>
              <a:cs typeface="Times New Roman" pitchFamily="18" charset="0"/>
            </a:endParaRPr>
          </a:p>
          <a:p>
            <a:pPr lvl="3"/>
            <a:endParaRPr lang="en-US" sz="1400"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16</a:t>
            </a:fld>
            <a:endParaRPr lang="en-US">
              <a:solidFill>
                <a:srgbClr val="E3DED1"/>
              </a:solidFill>
            </a:endParaRPr>
          </a:p>
        </p:txBody>
      </p:sp>
    </p:spTree>
    <p:extLst>
      <p:ext uri="{BB962C8B-B14F-4D97-AF65-F5344CB8AC3E}">
        <p14:creationId xmlns:p14="http://schemas.microsoft.com/office/powerpoint/2010/main" val="296150372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marL="342900" indent="-342900" algn="ctr"/>
            <a:r>
              <a:rPr lang="en-US" i="0" dirty="0" smtClean="0">
                <a:latin typeface="Times New Roman" pitchFamily="18" charset="0"/>
                <a:cs typeface="Times New Roman" pitchFamily="18" charset="0"/>
              </a:rPr>
              <a:t>Travel Voucher Assistance</a:t>
            </a:r>
          </a:p>
        </p:txBody>
      </p:sp>
      <p:sp>
        <p:nvSpPr>
          <p:cNvPr id="65539" name="Content Placeholder 2"/>
          <p:cNvSpPr>
            <a:spLocks noGrp="1"/>
          </p:cNvSpPr>
          <p:nvPr>
            <p:ph idx="1"/>
          </p:nvPr>
        </p:nvSpPr>
        <p:spPr/>
        <p:txBody>
          <a:bodyPr/>
          <a:lstStyle/>
          <a:p>
            <a:pPr>
              <a:buFont typeface="Wingdings" pitchFamily="2" charset="2"/>
              <a:buNone/>
            </a:pPr>
            <a:r>
              <a:rPr lang="en-US" sz="3200" dirty="0">
                <a:solidFill>
                  <a:srgbClr val="002060"/>
                </a:solidFill>
                <a:latin typeface="Times New Roman" pitchFamily="18" charset="0"/>
                <a:cs typeface="Times New Roman" pitchFamily="18" charset="0"/>
              </a:rPr>
              <a:t>RITA, WTA, TQSE, etc.</a:t>
            </a:r>
          </a:p>
          <a:p>
            <a:pPr>
              <a:buFont typeface="Wingdings" pitchFamily="2" charset="2"/>
              <a:buNone/>
            </a:pPr>
            <a:r>
              <a:rPr lang="en-US" sz="2400" b="0" dirty="0">
                <a:solidFill>
                  <a:srgbClr val="002060"/>
                </a:solidFill>
                <a:latin typeface="Times New Roman" pitchFamily="18" charset="0"/>
                <a:cs typeface="Times New Roman" pitchFamily="18" charset="0"/>
              </a:rPr>
              <a:t>460 FM/FMF</a:t>
            </a:r>
          </a:p>
          <a:p>
            <a:pPr>
              <a:buFont typeface="Wingdings" pitchFamily="2" charset="2"/>
              <a:buNone/>
            </a:pPr>
            <a:r>
              <a:rPr lang="en-US" sz="2400" b="0" dirty="0">
                <a:solidFill>
                  <a:srgbClr val="002060"/>
                </a:solidFill>
                <a:latin typeface="Times New Roman" pitchFamily="18" charset="0"/>
                <a:cs typeface="Times New Roman" pitchFamily="18" charset="0"/>
              </a:rPr>
              <a:t>Aspen Street, </a:t>
            </a:r>
            <a:r>
              <a:rPr lang="en-US" sz="2400" b="0" dirty="0" err="1">
                <a:solidFill>
                  <a:srgbClr val="002060"/>
                </a:solidFill>
                <a:latin typeface="Times New Roman" pitchFamily="18" charset="0"/>
                <a:cs typeface="Times New Roman" pitchFamily="18" charset="0"/>
              </a:rPr>
              <a:t>Bldg</a:t>
            </a:r>
            <a:r>
              <a:rPr lang="en-US" sz="2400" b="0" dirty="0">
                <a:solidFill>
                  <a:srgbClr val="002060"/>
                </a:solidFill>
                <a:latin typeface="Times New Roman" pitchFamily="18" charset="0"/>
                <a:cs typeface="Times New Roman" pitchFamily="18" charset="0"/>
              </a:rPr>
              <a:t> 1030 </a:t>
            </a:r>
          </a:p>
          <a:p>
            <a:pPr>
              <a:buFont typeface="Wingdings" pitchFamily="2" charset="2"/>
              <a:buNone/>
            </a:pPr>
            <a:r>
              <a:rPr lang="en-US" sz="2400" b="0" dirty="0">
                <a:solidFill>
                  <a:srgbClr val="002060"/>
                </a:solidFill>
                <a:latin typeface="Times New Roman" pitchFamily="18" charset="0"/>
                <a:cs typeface="Times New Roman" pitchFamily="18" charset="0"/>
              </a:rPr>
              <a:t>Buckley AFB, CO  80011</a:t>
            </a:r>
          </a:p>
          <a:p>
            <a:pPr>
              <a:buFont typeface="Wingdings" pitchFamily="2" charset="2"/>
              <a:buNone/>
            </a:pPr>
            <a:endParaRPr lang="en-US" sz="800" b="0" dirty="0">
              <a:solidFill>
                <a:srgbClr val="002060"/>
              </a:solidFill>
              <a:latin typeface="Times New Roman" pitchFamily="18" charset="0"/>
              <a:cs typeface="Times New Roman" pitchFamily="18" charset="0"/>
            </a:endParaRPr>
          </a:p>
          <a:p>
            <a:pPr>
              <a:buFont typeface="Wingdings" pitchFamily="2" charset="2"/>
              <a:buNone/>
            </a:pPr>
            <a:r>
              <a:rPr lang="en-US" sz="3200" dirty="0">
                <a:solidFill>
                  <a:srgbClr val="002060"/>
                </a:solidFill>
                <a:latin typeface="Times New Roman" pitchFamily="18" charset="0"/>
                <a:cs typeface="Times New Roman" pitchFamily="18" charset="0"/>
              </a:rPr>
              <a:t>Hours of Operation</a:t>
            </a:r>
            <a:r>
              <a:rPr lang="en-US" sz="3200" dirty="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2400" b="0" dirty="0">
                <a:solidFill>
                  <a:srgbClr val="002060"/>
                </a:solidFill>
                <a:latin typeface="Times New Roman" pitchFamily="18" charset="0"/>
                <a:cs typeface="Times New Roman" pitchFamily="18" charset="0"/>
              </a:rPr>
              <a:t>Mon-Fri 7:30am to 4:30pm</a:t>
            </a:r>
          </a:p>
          <a:p>
            <a:pPr>
              <a:buFont typeface="Wingdings" pitchFamily="2" charset="2"/>
              <a:buNone/>
            </a:pPr>
            <a:endParaRPr lang="en-US" sz="800" b="0" dirty="0">
              <a:solidFill>
                <a:srgbClr val="002060"/>
              </a:solidFill>
              <a:latin typeface="Times New Roman" pitchFamily="18" charset="0"/>
              <a:cs typeface="Times New Roman" pitchFamily="18" charset="0"/>
            </a:endParaRPr>
          </a:p>
          <a:p>
            <a:pPr>
              <a:buFont typeface="Wingdings" pitchFamily="2" charset="2"/>
              <a:buNone/>
            </a:pPr>
            <a:r>
              <a:rPr lang="en-US" sz="3200" dirty="0">
                <a:solidFill>
                  <a:srgbClr val="002060"/>
                </a:solidFill>
                <a:latin typeface="Times New Roman" pitchFamily="18" charset="0"/>
                <a:cs typeface="Times New Roman" pitchFamily="18" charset="0"/>
              </a:rPr>
              <a:t>Telephone:  </a:t>
            </a:r>
            <a:r>
              <a:rPr lang="en-US" sz="2400" b="0" dirty="0">
                <a:solidFill>
                  <a:srgbClr val="002060"/>
                </a:solidFill>
                <a:latin typeface="Times New Roman" pitchFamily="18" charset="0"/>
                <a:cs typeface="Times New Roman" pitchFamily="18" charset="0"/>
              </a:rPr>
              <a:t>(720) 847-6416</a:t>
            </a:r>
          </a:p>
          <a:p>
            <a:pPr>
              <a:buNone/>
            </a:pPr>
            <a:r>
              <a:rPr lang="en-US" sz="2400" b="0" dirty="0">
                <a:solidFill>
                  <a:srgbClr val="002060"/>
                </a:solidFill>
                <a:latin typeface="Times New Roman" pitchFamily="18" charset="0"/>
                <a:cs typeface="Times New Roman" pitchFamily="18" charset="0"/>
              </a:rPr>
              <a:t>Email:  </a:t>
            </a:r>
            <a:r>
              <a:rPr lang="en-US" sz="2400" b="0" dirty="0">
                <a:solidFill>
                  <a:srgbClr val="002060"/>
                </a:solidFill>
                <a:latin typeface="Times New Roman" pitchFamily="18" charset="0"/>
                <a:cs typeface="Times New Roman" pitchFamily="18" charset="0"/>
                <a:hlinkClick r:id="rId3"/>
              </a:rPr>
              <a:t>finance.service@us.af.mil</a:t>
            </a:r>
            <a:r>
              <a:rPr lang="en-US" sz="2400" b="0" dirty="0">
                <a:solidFill>
                  <a:srgbClr val="002060"/>
                </a:solidFill>
                <a:latin typeface="Times New Roman" pitchFamily="18" charset="0"/>
                <a:cs typeface="Times New Roman" pitchFamily="18" charset="0"/>
              </a:rPr>
              <a:t> </a:t>
            </a:r>
          </a:p>
          <a:p>
            <a:pPr>
              <a:buFont typeface="Wingdings" pitchFamily="2" charset="2"/>
              <a:buNone/>
            </a:pPr>
            <a:r>
              <a:rPr lang="en-US" sz="2400" b="0" dirty="0">
                <a:latin typeface="Times New Roman" pitchFamily="18" charset="0"/>
                <a:cs typeface="Times New Roman" pitchFamily="18" charset="0"/>
              </a:rPr>
              <a:t> </a:t>
            </a:r>
          </a:p>
          <a:p>
            <a:endParaRPr lang="en-US" sz="2400" b="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17</a:t>
            </a:fld>
            <a:endParaRPr lang="en-US">
              <a:solidFill>
                <a:srgbClr val="E3DED1"/>
              </a:solidFill>
            </a:endParaRPr>
          </a:p>
        </p:txBody>
      </p:sp>
    </p:spTree>
    <p:extLst>
      <p:ext uri="{BB962C8B-B14F-4D97-AF65-F5344CB8AC3E}">
        <p14:creationId xmlns:p14="http://schemas.microsoft.com/office/powerpoint/2010/main" val="19126161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a:r>
              <a:rPr lang="en-US" sz="2800" i="0" dirty="0">
                <a:latin typeface="Times New Roman" pitchFamily="18" charset="0"/>
                <a:cs typeface="Times New Roman" pitchFamily="18" charset="0"/>
              </a:rPr>
              <a:t>Supervisors’ Responsibilities</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18</a:t>
            </a:fld>
            <a:endParaRPr lang="en-US">
              <a:solidFill>
                <a:srgbClr val="E3DED1"/>
              </a:solidFill>
            </a:endParaRPr>
          </a:p>
        </p:txBody>
      </p:sp>
      <p:sp>
        <p:nvSpPr>
          <p:cNvPr id="3" name="Content Placeholder 2"/>
          <p:cNvSpPr>
            <a:spLocks noGrp="1"/>
          </p:cNvSpPr>
          <p:nvPr>
            <p:ph idx="1"/>
          </p:nvPr>
        </p:nvSpPr>
        <p:spPr/>
        <p:txBody>
          <a:bodyPr/>
          <a:lstStyle/>
          <a:p>
            <a:pPr marL="0" indent="0">
              <a:buNone/>
            </a:pPr>
            <a:r>
              <a:rPr lang="en-US" dirty="0" smtClean="0">
                <a:solidFill>
                  <a:srgbClr val="002060"/>
                </a:solidFill>
              </a:rPr>
              <a:t>For Supervisors of Civilian Employees:</a:t>
            </a:r>
          </a:p>
          <a:p>
            <a:pPr marL="0" indent="0">
              <a:buNone/>
            </a:pPr>
            <a:r>
              <a:rPr lang="en-US" dirty="0" smtClean="0">
                <a:solidFill>
                  <a:srgbClr val="002060"/>
                </a:solidFill>
              </a:rPr>
              <a:t>Within first 30 days of appointment, attend REQUIRED briefing with CPS to review:</a:t>
            </a:r>
          </a:p>
          <a:p>
            <a:pPr marL="0" indent="0">
              <a:buNone/>
            </a:pPr>
            <a:r>
              <a:rPr lang="en-US" dirty="0">
                <a:solidFill>
                  <a:srgbClr val="002060"/>
                </a:solidFill>
              </a:rPr>
              <a:t>	</a:t>
            </a:r>
            <a:r>
              <a:rPr lang="en-US" dirty="0" smtClean="0">
                <a:solidFill>
                  <a:srgbClr val="002060"/>
                </a:solidFill>
              </a:rPr>
              <a:t>Labor Relations Responsibilities</a:t>
            </a:r>
          </a:p>
          <a:p>
            <a:pPr marL="0" indent="0">
              <a:buNone/>
            </a:pPr>
            <a:r>
              <a:rPr lang="en-US" dirty="0">
                <a:solidFill>
                  <a:srgbClr val="002060"/>
                </a:solidFill>
              </a:rPr>
              <a:t>	</a:t>
            </a:r>
            <a:r>
              <a:rPr lang="en-US" dirty="0" smtClean="0">
                <a:solidFill>
                  <a:srgbClr val="002060"/>
                </a:solidFill>
              </a:rPr>
              <a:t>Hierarchy &amp; Virtual MIL Position </a:t>
            </a:r>
          </a:p>
          <a:p>
            <a:pPr marL="0" indent="0">
              <a:buNone/>
            </a:pPr>
            <a:r>
              <a:rPr lang="en-US" dirty="0" smtClean="0">
                <a:solidFill>
                  <a:srgbClr val="002060"/>
                </a:solidFill>
              </a:rPr>
              <a:t>	DPMAP &amp; </a:t>
            </a:r>
            <a:r>
              <a:rPr lang="en-US" dirty="0" err="1" smtClean="0">
                <a:solidFill>
                  <a:srgbClr val="002060"/>
                </a:solidFill>
              </a:rPr>
              <a:t>MyBiz</a:t>
            </a:r>
            <a:r>
              <a:rPr lang="en-US" dirty="0" smtClean="0">
                <a:solidFill>
                  <a:srgbClr val="002060"/>
                </a:solidFill>
              </a:rPr>
              <a:t>+ Overview</a:t>
            </a:r>
          </a:p>
          <a:p>
            <a:pPr marL="0" indent="0">
              <a:buNone/>
            </a:pPr>
            <a:r>
              <a:rPr lang="en-US" dirty="0" smtClean="0">
                <a:solidFill>
                  <a:srgbClr val="002060"/>
                </a:solidFill>
              </a:rPr>
              <a:t> 	CIV Position Management, Staffing and PD Reviews</a:t>
            </a:r>
          </a:p>
          <a:p>
            <a:pPr marL="0" indent="0">
              <a:buNone/>
            </a:pPr>
            <a:r>
              <a:rPr lang="en-US" dirty="0" smtClean="0">
                <a:solidFill>
                  <a:srgbClr val="002060"/>
                </a:solidFill>
              </a:rPr>
              <a:t>1</a:t>
            </a:r>
            <a:r>
              <a:rPr lang="en-US" baseline="30000" dirty="0" smtClean="0">
                <a:solidFill>
                  <a:srgbClr val="002060"/>
                </a:solidFill>
              </a:rPr>
              <a:t>st</a:t>
            </a:r>
            <a:r>
              <a:rPr lang="en-US" dirty="0" smtClean="0">
                <a:solidFill>
                  <a:srgbClr val="002060"/>
                </a:solidFill>
              </a:rPr>
              <a:t> Monday of Every Other Month</a:t>
            </a:r>
          </a:p>
          <a:p>
            <a:pPr marL="0" indent="0" algn="ctr">
              <a:buNone/>
            </a:pPr>
            <a:endParaRPr lang="en-US" dirty="0" smtClean="0">
              <a:solidFill>
                <a:srgbClr val="002060"/>
              </a:solidFill>
            </a:endParaRPr>
          </a:p>
          <a:p>
            <a:pPr marL="0" indent="0" algn="ctr">
              <a:buNone/>
            </a:pPr>
            <a:r>
              <a:rPr lang="en-US" dirty="0" smtClean="0">
                <a:solidFill>
                  <a:srgbClr val="002060"/>
                </a:solidFill>
              </a:rPr>
              <a:t>Upcoming Sessions:  2 </a:t>
            </a:r>
            <a:r>
              <a:rPr lang="en-US" dirty="0">
                <a:solidFill>
                  <a:srgbClr val="002060"/>
                </a:solidFill>
              </a:rPr>
              <a:t>DEC</a:t>
            </a:r>
          </a:p>
          <a:p>
            <a:pPr marL="0" indent="0" algn="ctr">
              <a:buNone/>
            </a:pPr>
            <a:r>
              <a:rPr lang="en-US" i="1" dirty="0">
                <a:solidFill>
                  <a:srgbClr val="FF0000"/>
                </a:solidFill>
                <a:latin typeface="Times New Roman" pitchFamily="18" charset="0"/>
                <a:cs typeface="Times New Roman" pitchFamily="18" charset="0"/>
              </a:rPr>
              <a:t>If you are not a Civilian Supervisor, this does not apply to you</a:t>
            </a:r>
            <a:r>
              <a:rPr lang="en-US" b="0" i="1" dirty="0">
                <a:solidFill>
                  <a:srgbClr val="000099"/>
                </a:solidFill>
                <a:latin typeface="Times New Roman" pitchFamily="18" charset="0"/>
                <a:cs typeface="Times New Roman" pitchFamily="18" charset="0"/>
              </a:rPr>
              <a:t>.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9540637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sz="2800" i="0" dirty="0">
                <a:latin typeface="Times New Roman" pitchFamily="18" charset="0"/>
                <a:cs typeface="Times New Roman" pitchFamily="18" charset="0"/>
              </a:rPr>
              <a:t>AFI 36-703: Civilian Conduct &amp; Responsibility</a:t>
            </a:r>
          </a:p>
        </p:txBody>
      </p:sp>
      <p:sp>
        <p:nvSpPr>
          <p:cNvPr id="16387" name="Content Placeholder 2"/>
          <p:cNvSpPr>
            <a:spLocks noGrp="1"/>
          </p:cNvSpPr>
          <p:nvPr>
            <p:ph idx="1"/>
          </p:nvPr>
        </p:nvSpPr>
        <p:spPr>
          <a:xfrm>
            <a:off x="180848" y="1267484"/>
            <a:ext cx="8734552" cy="4849851"/>
          </a:xfrm>
        </p:spPr>
        <p:txBody>
          <a:bodyPr/>
          <a:lstStyle/>
          <a:p>
            <a:pPr lvl="1">
              <a:buNone/>
            </a:pPr>
            <a:r>
              <a:rPr lang="en-US" sz="2800" dirty="0">
                <a:solidFill>
                  <a:srgbClr val="002060"/>
                </a:solidFill>
                <a:latin typeface="Times New Roman" pitchFamily="18" charset="0"/>
                <a:cs typeface="Times New Roman" pitchFamily="18" charset="0"/>
              </a:rPr>
              <a:t>Highlights</a:t>
            </a:r>
          </a:p>
          <a:p>
            <a:pPr lvl="1">
              <a:buFont typeface="Wingdings" panose="05000000000000000000" pitchFamily="2" charset="2"/>
              <a:buChar char="Ø"/>
            </a:pPr>
            <a:r>
              <a:rPr lang="en-US" sz="2000" dirty="0">
                <a:solidFill>
                  <a:srgbClr val="002060"/>
                </a:solidFill>
                <a:latin typeface="Times New Roman" pitchFamily="18" charset="0"/>
                <a:cs typeface="Times New Roman" pitchFamily="18" charset="0"/>
              </a:rPr>
              <a:t>Maintain high standards: Honesty,  Responsibility, Accountability</a:t>
            </a:r>
          </a:p>
          <a:p>
            <a:pPr lvl="1">
              <a:buFont typeface="Wingdings" panose="05000000000000000000" pitchFamily="2" charset="2"/>
              <a:buChar char="Ø"/>
            </a:pPr>
            <a:r>
              <a:rPr lang="en-US" sz="2000" dirty="0">
                <a:solidFill>
                  <a:srgbClr val="002060"/>
                </a:solidFill>
                <a:latin typeface="Times New Roman" pitchFamily="18" charset="0"/>
                <a:cs typeface="Times New Roman" pitchFamily="18" charset="0"/>
              </a:rPr>
              <a:t>If called to provide testimony to an investigator, adhere to non-disclosure requirements for that discussion.</a:t>
            </a:r>
          </a:p>
          <a:p>
            <a:pPr lvl="1">
              <a:buFont typeface="Wingdings" panose="05000000000000000000" pitchFamily="2" charset="2"/>
              <a:buChar char="Ø"/>
            </a:pPr>
            <a:r>
              <a:rPr lang="en-US" sz="2000" dirty="0">
                <a:solidFill>
                  <a:srgbClr val="002060"/>
                </a:solidFill>
                <a:latin typeface="Times New Roman" pitchFamily="18" charset="0"/>
                <a:cs typeface="Times New Roman" pitchFamily="18" charset="0"/>
              </a:rPr>
              <a:t>Gambling is prohibited on federally owned or leased property or while in a duty status regardless of location. Gambling includes participation in “office pools” and the joint purchase of lottery tickets by employees.</a:t>
            </a:r>
          </a:p>
          <a:p>
            <a:pPr lvl="1">
              <a:buFont typeface="Wingdings" panose="05000000000000000000" pitchFamily="2" charset="2"/>
              <a:buChar char="Ø"/>
            </a:pPr>
            <a:r>
              <a:rPr lang="en-US" sz="2000" dirty="0">
                <a:solidFill>
                  <a:srgbClr val="002060"/>
                </a:solidFill>
                <a:latin typeface="Times New Roman" pitchFamily="18" charset="0"/>
                <a:cs typeface="Times New Roman" pitchFamily="18" charset="0"/>
              </a:rPr>
              <a:t>Canvassing, soliciting, or peddling among employees during working hours or in federal facilities is not allowed except for officially approved events. </a:t>
            </a:r>
          </a:p>
          <a:p>
            <a:pPr lvl="1">
              <a:buFont typeface="Wingdings" panose="05000000000000000000" pitchFamily="2" charset="2"/>
              <a:buChar char="Ø"/>
            </a:pPr>
            <a:r>
              <a:rPr lang="en-US" sz="2000" dirty="0">
                <a:solidFill>
                  <a:srgbClr val="002060"/>
                </a:solidFill>
                <a:latin typeface="Times New Roman" pitchFamily="18" charset="0"/>
                <a:cs typeface="Times New Roman" pitchFamily="18" charset="0"/>
              </a:rPr>
              <a:t>ZERO tolerance for sexual harassment or discrimination. </a:t>
            </a:r>
          </a:p>
          <a:p>
            <a:pPr lvl="1">
              <a:buNone/>
            </a:pPr>
            <a:r>
              <a:rPr lang="en-US" sz="2000" i="1" dirty="0">
                <a:solidFill>
                  <a:srgbClr val="002060"/>
                </a:solidFill>
                <a:latin typeface="Times New Roman" pitchFamily="18" charset="0"/>
                <a:cs typeface="Times New Roman" pitchFamily="18" charset="0"/>
              </a:rPr>
              <a:t>Adhere to Air Force Core Values: </a:t>
            </a:r>
          </a:p>
          <a:p>
            <a:pPr lvl="1" algn="ctr">
              <a:buNone/>
            </a:pPr>
            <a:r>
              <a:rPr lang="en-US" sz="2000" i="1" dirty="0">
                <a:solidFill>
                  <a:srgbClr val="002060"/>
                </a:solidFill>
                <a:latin typeface="Times New Roman" pitchFamily="18" charset="0"/>
                <a:cs typeface="Times New Roman" pitchFamily="18" charset="0"/>
              </a:rPr>
              <a:t>Integrity first, Service before self, Excellence in all we do</a:t>
            </a:r>
          </a:p>
          <a:p>
            <a:pPr algn="ctr">
              <a:spcAft>
                <a:spcPts val="600"/>
              </a:spcAft>
              <a:buNone/>
            </a:pPr>
            <a:r>
              <a:rPr lang="en-US" sz="1600" i="1" dirty="0">
                <a:solidFill>
                  <a:srgbClr val="002060"/>
                </a:solidFill>
                <a:latin typeface="Times New Roman" pitchFamily="18" charset="0"/>
                <a:cs typeface="Times New Roman" pitchFamily="18" charset="0"/>
              </a:rPr>
              <a:t>Full regulation can be accessed on   </a:t>
            </a:r>
            <a:r>
              <a:rPr lang="en-US" sz="1600" dirty="0">
                <a:solidFill>
                  <a:srgbClr val="002060"/>
                </a:solidFill>
                <a:latin typeface="Times New Roman" pitchFamily="18" charset="0"/>
                <a:cs typeface="Times New Roman" pitchFamily="18" charset="0"/>
                <a:hlinkClick r:id="rId3"/>
              </a:rPr>
              <a:t>www.e-publishing.af.mil</a:t>
            </a:r>
            <a:r>
              <a:rPr lang="en-US" sz="1600" dirty="0">
                <a:solidFill>
                  <a:srgbClr val="002060"/>
                </a:solidFill>
                <a:latin typeface="Times New Roman" pitchFamily="18" charset="0"/>
                <a:cs typeface="Times New Roman" pitchFamily="18" charset="0"/>
              </a:rPr>
              <a:t>  (Search for AFI 36-703)</a:t>
            </a:r>
          </a:p>
          <a:p>
            <a:pPr lvl="3">
              <a:buFont typeface="Wingdings" pitchFamily="2" charset="2"/>
              <a:buNone/>
            </a:pPr>
            <a:endParaRPr lang="en-US" sz="1400" dirty="0">
              <a:latin typeface="Times New Roman" pitchFamily="18" charset="0"/>
              <a:cs typeface="Times New Roman" pitchFamily="18" charset="0"/>
            </a:endParaRPr>
          </a:p>
          <a:p>
            <a:pPr lvl="2"/>
            <a:endParaRPr lang="en-US" sz="1600" dirty="0">
              <a:latin typeface="Times New Roman" pitchFamily="18" charset="0"/>
              <a:cs typeface="Times New Roman" pitchFamily="18" charset="0"/>
            </a:endParaRPr>
          </a:p>
          <a:p>
            <a:pPr lvl="1">
              <a:buFont typeface="Wingdings" pitchFamily="2" charset="2"/>
              <a:buNone/>
            </a:pPr>
            <a:endParaRPr lang="en-US" sz="800" dirty="0">
              <a:latin typeface="Times New Roman" pitchFamily="18" charset="0"/>
              <a:cs typeface="Times New Roman" pitchFamily="18" charset="0"/>
            </a:endParaRPr>
          </a:p>
          <a:p>
            <a:pPr lvl="1">
              <a:buFont typeface="Wingdings" pitchFamily="2" charset="2"/>
              <a:buNone/>
            </a:pPr>
            <a:endParaRPr lang="en-US" sz="1200" dirty="0">
              <a:latin typeface="Times New Roman" pitchFamily="18" charset="0"/>
              <a:cs typeface="Times New Roman" pitchFamily="18" charset="0"/>
            </a:endParaRPr>
          </a:p>
          <a:p>
            <a:pPr lvl="3"/>
            <a:endParaRPr lang="en-US" sz="1400" dirty="0">
              <a:latin typeface="Times New Roman" pitchFamily="18" charset="0"/>
              <a:cs typeface="Times New Roman" pitchFamily="18" charset="0"/>
            </a:endParaRPr>
          </a:p>
          <a:p>
            <a:pPr lvl="3"/>
            <a:endParaRPr lang="en-US" sz="1400" dirty="0">
              <a:latin typeface="Times New Roman" pitchFamily="18" charset="0"/>
              <a:cs typeface="Times New Roman" pitchFamily="18" charset="0"/>
            </a:endParaRPr>
          </a:p>
          <a:p>
            <a:pPr lvl="3"/>
            <a:endParaRPr lang="en-US" sz="1400" dirty="0">
              <a:latin typeface="Times New Roman" pitchFamily="18" charset="0"/>
              <a:cs typeface="Times New Roman" pitchFamily="18" charset="0"/>
            </a:endParaRPr>
          </a:p>
          <a:p>
            <a:pPr lvl="3"/>
            <a:endParaRPr lang="en-US" sz="140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19</a:t>
            </a:fld>
            <a:endParaRPr lang="en-US">
              <a:solidFill>
                <a:srgbClr val="E3DED1"/>
              </a:solidFill>
            </a:endParaRPr>
          </a:p>
        </p:txBody>
      </p:sp>
    </p:spTree>
    <p:extLst>
      <p:ext uri="{BB962C8B-B14F-4D97-AF65-F5344CB8AC3E}">
        <p14:creationId xmlns:p14="http://schemas.microsoft.com/office/powerpoint/2010/main" val="251366514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73128" y="223838"/>
            <a:ext cx="7143750" cy="1004887"/>
          </a:xfrm>
        </p:spPr>
        <p:txBody>
          <a:bodyPr anchor="b"/>
          <a:lstStyle/>
          <a:p>
            <a:pPr algn="ctr"/>
            <a:r>
              <a:rPr lang="en-US" i="0" dirty="0" smtClean="0">
                <a:latin typeface="Times New Roman" pitchFamily="18" charset="0"/>
                <a:cs typeface="Times New Roman" pitchFamily="18" charset="0"/>
              </a:rPr>
              <a:t>General Info</a:t>
            </a:r>
          </a:p>
        </p:txBody>
      </p:sp>
      <p:sp>
        <p:nvSpPr>
          <p:cNvPr id="9219" name="Content Placeholder 2"/>
          <p:cNvSpPr>
            <a:spLocks noGrp="1"/>
          </p:cNvSpPr>
          <p:nvPr>
            <p:ph idx="1"/>
          </p:nvPr>
        </p:nvSpPr>
        <p:spPr/>
        <p:txBody>
          <a:bodyPr/>
          <a:lstStyle/>
          <a:p>
            <a:pPr>
              <a:spcBef>
                <a:spcPts val="0"/>
              </a:spcBef>
              <a:buNone/>
            </a:pPr>
            <a:endParaRPr lang="en-US" sz="3000" dirty="0">
              <a:solidFill>
                <a:srgbClr val="002060"/>
              </a:solidFill>
              <a:latin typeface="Times New Roman" pitchFamily="18" charset="0"/>
              <a:cs typeface="Times New Roman" pitchFamily="18" charset="0"/>
            </a:endParaRPr>
          </a:p>
          <a:p>
            <a:pPr>
              <a:spcBef>
                <a:spcPts val="0"/>
              </a:spcBef>
              <a:buFont typeface="Wingdings" panose="05000000000000000000" pitchFamily="2" charset="2"/>
              <a:buChar char="ü"/>
            </a:pPr>
            <a:r>
              <a:rPr lang="en-US" sz="3000" dirty="0">
                <a:solidFill>
                  <a:srgbClr val="002060"/>
                </a:solidFill>
                <a:latin typeface="Times New Roman" pitchFamily="18" charset="0"/>
                <a:cs typeface="Times New Roman" pitchFamily="18" charset="0"/>
              </a:rPr>
              <a:t>Please silence all cell phones and electronic devices.</a:t>
            </a:r>
          </a:p>
          <a:p>
            <a:pPr>
              <a:spcBef>
                <a:spcPts val="0"/>
              </a:spcBef>
              <a:buFont typeface="Wingdings" panose="05000000000000000000" pitchFamily="2" charset="2"/>
              <a:buChar char="ü"/>
            </a:pPr>
            <a:r>
              <a:rPr lang="en-US" sz="3000" dirty="0">
                <a:solidFill>
                  <a:srgbClr val="002060"/>
                </a:solidFill>
                <a:latin typeface="Times New Roman" pitchFamily="18" charset="0"/>
                <a:cs typeface="Times New Roman" pitchFamily="18" charset="0"/>
              </a:rPr>
              <a:t>In-processing brief is about one hour and followed by thirty minute Payroll briefing.</a:t>
            </a:r>
          </a:p>
          <a:p>
            <a:pPr>
              <a:spcBef>
                <a:spcPts val="0"/>
              </a:spcBef>
              <a:buFont typeface="Wingdings" panose="05000000000000000000" pitchFamily="2" charset="2"/>
              <a:buChar char="ü"/>
            </a:pPr>
            <a:r>
              <a:rPr lang="en-US" sz="3000" dirty="0">
                <a:solidFill>
                  <a:srgbClr val="002060"/>
                </a:solidFill>
                <a:latin typeface="Times New Roman" pitchFamily="18" charset="0"/>
                <a:cs typeface="Times New Roman" pitchFamily="18" charset="0"/>
              </a:rPr>
              <a:t>Restrooms are down the hall to the right.</a:t>
            </a:r>
          </a:p>
          <a:p>
            <a:pPr>
              <a:spcBef>
                <a:spcPts val="0"/>
              </a:spcBef>
              <a:buFont typeface="Wingdings" panose="05000000000000000000" pitchFamily="2" charset="2"/>
              <a:buChar char="ü"/>
            </a:pPr>
            <a:r>
              <a:rPr lang="en-US" sz="3000" dirty="0">
                <a:solidFill>
                  <a:srgbClr val="002060"/>
                </a:solidFill>
                <a:latin typeface="Times New Roman" pitchFamily="18" charset="0"/>
                <a:cs typeface="Times New Roman" pitchFamily="18" charset="0"/>
              </a:rPr>
              <a:t>In the event of an emergency, primary evacuation is to the parking lot of Bldg. 600, directly south of this building.</a:t>
            </a:r>
          </a:p>
          <a:p>
            <a:pPr>
              <a:spcBef>
                <a:spcPts val="0"/>
              </a:spcBef>
              <a:buNone/>
            </a:pPr>
            <a:endParaRPr lang="en-US" sz="3000" dirty="0">
              <a:solidFill>
                <a:srgbClr val="002060"/>
              </a:solidFill>
              <a:latin typeface="Times New Roman" pitchFamily="18" charset="0"/>
              <a:cs typeface="Times New Roman" pitchFamily="18" charset="0"/>
            </a:endParaRPr>
          </a:p>
          <a:p>
            <a:pPr>
              <a:buNone/>
            </a:pPr>
            <a:endParaRPr lang="en-US" sz="300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2</a:t>
            </a:fld>
            <a:endParaRPr lang="en-US">
              <a:solidFill>
                <a:srgbClr val="E3DED1"/>
              </a:solidFill>
            </a:endParaRPr>
          </a:p>
        </p:txBody>
      </p:sp>
    </p:spTree>
    <p:extLst>
      <p:ext uri="{BB962C8B-B14F-4D97-AF65-F5344CB8AC3E}">
        <p14:creationId xmlns:p14="http://schemas.microsoft.com/office/powerpoint/2010/main" val="201679647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Biz +</a:t>
            </a:r>
            <a:endParaRPr lang="en-US" dirty="0"/>
          </a:p>
        </p:txBody>
      </p:sp>
      <p:sp>
        <p:nvSpPr>
          <p:cNvPr id="3" name="Content Placeholder 2"/>
          <p:cNvSpPr>
            <a:spLocks noGrp="1"/>
          </p:cNvSpPr>
          <p:nvPr>
            <p:ph idx="1"/>
          </p:nvPr>
        </p:nvSpPr>
        <p:spPr>
          <a:xfrm>
            <a:off x="381000" y="1213164"/>
            <a:ext cx="8378952" cy="5086036"/>
          </a:xfrm>
        </p:spPr>
        <p:txBody>
          <a:bodyPr/>
          <a:lstStyle/>
          <a:p>
            <a:pPr lvl="1">
              <a:defRPr/>
            </a:pPr>
            <a:r>
              <a:rPr lang="en-US" b="0" dirty="0">
                <a:solidFill>
                  <a:srgbClr val="002060"/>
                </a:solidFill>
                <a:latin typeface="Times New Roman" pitchFamily="18" charset="0"/>
                <a:cs typeface="Times New Roman" pitchFamily="18" charset="0"/>
              </a:rPr>
              <a:t> </a:t>
            </a:r>
            <a:r>
              <a:rPr lang="en-US" sz="1800" b="0" dirty="0">
                <a:solidFill>
                  <a:srgbClr val="002060"/>
                </a:solidFill>
                <a:latin typeface="Times New Roman" pitchFamily="18" charset="0"/>
                <a:cs typeface="Times New Roman" pitchFamily="18" charset="0"/>
              </a:rPr>
              <a:t>MY BIZ+ provides you a great deal of information pertaining to your </a:t>
            </a:r>
            <a:endParaRPr lang="en-US" sz="1800" b="0" dirty="0" smtClean="0">
              <a:solidFill>
                <a:srgbClr val="002060"/>
              </a:solidFill>
              <a:latin typeface="Times New Roman" pitchFamily="18" charset="0"/>
              <a:cs typeface="Times New Roman" pitchFamily="18" charset="0"/>
            </a:endParaRPr>
          </a:p>
          <a:p>
            <a:pPr lvl="1">
              <a:buNone/>
              <a:defRPr/>
            </a:pPr>
            <a:r>
              <a:rPr lang="en-US" sz="1800" b="0" dirty="0" smtClean="0">
                <a:solidFill>
                  <a:srgbClr val="002060"/>
                </a:solidFill>
                <a:latin typeface="Times New Roman" pitchFamily="18" charset="0"/>
                <a:cs typeface="Times New Roman" pitchFamily="18" charset="0"/>
              </a:rPr>
              <a:t>career.  From this site you can access your current appointment </a:t>
            </a:r>
          </a:p>
          <a:p>
            <a:pPr lvl="1">
              <a:buNone/>
              <a:defRPr/>
            </a:pPr>
            <a:r>
              <a:rPr lang="en-US" sz="1800" b="0" dirty="0" smtClean="0">
                <a:solidFill>
                  <a:srgbClr val="002060"/>
                </a:solidFill>
                <a:latin typeface="Times New Roman" pitchFamily="18" charset="0"/>
                <a:cs typeface="Times New Roman" pitchFamily="18" charset="0"/>
              </a:rPr>
              <a:t>information</a:t>
            </a:r>
            <a:r>
              <a:rPr lang="en-US" sz="1800" b="0" dirty="0">
                <a:solidFill>
                  <a:srgbClr val="002060"/>
                </a:solidFill>
                <a:latin typeface="Times New Roman" pitchFamily="18" charset="0"/>
                <a:cs typeface="Times New Roman" pitchFamily="18" charset="0"/>
              </a:rPr>
              <a:t>, position information, personal information, salary, benefits, </a:t>
            </a:r>
          </a:p>
          <a:p>
            <a:pPr lvl="1">
              <a:buNone/>
              <a:defRPr/>
            </a:pPr>
            <a:r>
              <a:rPr lang="en-US" sz="1800" b="0" dirty="0">
                <a:solidFill>
                  <a:srgbClr val="002060"/>
                </a:solidFill>
                <a:latin typeface="Times New Roman" pitchFamily="18" charset="0"/>
                <a:cs typeface="Times New Roman" pitchFamily="18" charset="0"/>
              </a:rPr>
              <a:t>awards and bonuses, performance appraisals and your personnel actions</a:t>
            </a:r>
          </a:p>
          <a:p>
            <a:pPr lvl="1">
              <a:buNone/>
              <a:defRPr/>
            </a:pPr>
            <a:r>
              <a:rPr lang="en-US" sz="1800" b="0" dirty="0">
                <a:solidFill>
                  <a:srgbClr val="002060"/>
                </a:solidFill>
                <a:latin typeface="Times New Roman" pitchFamily="18" charset="0"/>
                <a:cs typeface="Times New Roman" pitchFamily="18" charset="0"/>
              </a:rPr>
              <a:t>(SF 50s).</a:t>
            </a:r>
          </a:p>
          <a:p>
            <a:pPr lvl="1">
              <a:defRPr/>
            </a:pPr>
            <a:r>
              <a:rPr lang="en-US" sz="1800" b="0" dirty="0">
                <a:solidFill>
                  <a:srgbClr val="002060"/>
                </a:solidFill>
                <a:latin typeface="Times New Roman" pitchFamily="18" charset="0"/>
                <a:cs typeface="Times New Roman" pitchFamily="18" charset="0"/>
              </a:rPr>
              <a:t>This site allows you to update your personal information to include the </a:t>
            </a:r>
          </a:p>
          <a:p>
            <a:pPr lvl="1" defTabSz="963613">
              <a:buNone/>
              <a:defRPr/>
            </a:pPr>
            <a:r>
              <a:rPr lang="en-US" sz="1800" b="0" dirty="0">
                <a:solidFill>
                  <a:srgbClr val="002060"/>
                </a:solidFill>
                <a:latin typeface="Times New Roman" pitchFamily="18" charset="0"/>
                <a:cs typeface="Times New Roman" pitchFamily="18" charset="0"/>
              </a:rPr>
              <a:t>following:  profile, disability, language, ethnicity and race, emergency </a:t>
            </a:r>
          </a:p>
          <a:p>
            <a:pPr lvl="1">
              <a:buNone/>
              <a:defRPr/>
            </a:pPr>
            <a:r>
              <a:rPr lang="en-US" sz="1800" b="0" dirty="0">
                <a:solidFill>
                  <a:srgbClr val="002060"/>
                </a:solidFill>
                <a:latin typeface="Times New Roman" pitchFamily="18" charset="0"/>
                <a:cs typeface="Times New Roman" pitchFamily="18" charset="0"/>
              </a:rPr>
              <a:t>contact, education, training, certifications/licenses, awards and bonuses. </a:t>
            </a:r>
          </a:p>
          <a:p>
            <a:pPr lvl="1">
              <a:buNone/>
              <a:defRPr/>
            </a:pPr>
            <a:r>
              <a:rPr lang="en-US" sz="1800" b="0" dirty="0">
                <a:solidFill>
                  <a:srgbClr val="002060"/>
                </a:solidFill>
                <a:latin typeface="Times New Roman" pitchFamily="18" charset="0"/>
                <a:cs typeface="Times New Roman" pitchFamily="18" charset="0"/>
              </a:rPr>
              <a:t>Once you update these items you will have a certain amount of time to </a:t>
            </a:r>
          </a:p>
          <a:p>
            <a:pPr lvl="1">
              <a:buNone/>
              <a:defRPr/>
            </a:pPr>
            <a:r>
              <a:rPr lang="en-US" sz="1800" b="0" dirty="0">
                <a:solidFill>
                  <a:srgbClr val="002060"/>
                </a:solidFill>
                <a:latin typeface="Times New Roman" pitchFamily="18" charset="0"/>
                <a:cs typeface="Times New Roman" pitchFamily="18" charset="0"/>
              </a:rPr>
              <a:t>provide proof to AFPC.</a:t>
            </a:r>
          </a:p>
          <a:p>
            <a:pPr lvl="1">
              <a:defRPr/>
            </a:pPr>
            <a:r>
              <a:rPr lang="en-US" sz="1800" b="0" dirty="0">
                <a:solidFill>
                  <a:srgbClr val="002060"/>
                </a:solidFill>
                <a:latin typeface="Times New Roman" pitchFamily="18" charset="0"/>
                <a:cs typeface="Times New Roman" pitchFamily="18" charset="0"/>
              </a:rPr>
              <a:t>This site is where you can provide lenders information for </a:t>
            </a:r>
          </a:p>
          <a:p>
            <a:pPr lvl="1">
              <a:buNone/>
              <a:defRPr/>
            </a:pPr>
            <a:r>
              <a:rPr lang="en-US" sz="1800" b="0" dirty="0">
                <a:solidFill>
                  <a:srgbClr val="002060"/>
                </a:solidFill>
                <a:latin typeface="Times New Roman" pitchFamily="18" charset="0"/>
                <a:cs typeface="Times New Roman" pitchFamily="18" charset="0"/>
              </a:rPr>
              <a:t>Employment Verification.  Employment Information releases personal, </a:t>
            </a:r>
          </a:p>
          <a:p>
            <a:pPr lvl="1">
              <a:buNone/>
              <a:defRPr/>
            </a:pPr>
            <a:r>
              <a:rPr lang="en-US" sz="1800" b="0" dirty="0">
                <a:solidFill>
                  <a:srgbClr val="002060"/>
                </a:solidFill>
                <a:latin typeface="Times New Roman" pitchFamily="18" charset="0"/>
                <a:cs typeface="Times New Roman" pitchFamily="18" charset="0"/>
              </a:rPr>
              <a:t>assignment and period of service details.  Employment and Salary </a:t>
            </a:r>
          </a:p>
          <a:p>
            <a:pPr lvl="1">
              <a:buNone/>
              <a:defRPr/>
            </a:pPr>
            <a:r>
              <a:rPr lang="en-US" sz="1800" b="0" dirty="0">
                <a:solidFill>
                  <a:srgbClr val="002060"/>
                </a:solidFill>
                <a:latin typeface="Times New Roman" pitchFamily="18" charset="0"/>
                <a:cs typeface="Times New Roman" pitchFamily="18" charset="0"/>
              </a:rPr>
              <a:t>Information releases personal, assignment and period of service and </a:t>
            </a:r>
          </a:p>
          <a:p>
            <a:pPr lvl="1">
              <a:buNone/>
              <a:defRPr/>
            </a:pPr>
            <a:r>
              <a:rPr lang="en-US" sz="1800" b="0" dirty="0">
                <a:solidFill>
                  <a:srgbClr val="002060"/>
                </a:solidFill>
                <a:latin typeface="Times New Roman" pitchFamily="18" charset="0"/>
                <a:cs typeface="Times New Roman" pitchFamily="18" charset="0"/>
              </a:rPr>
              <a:t>salary details.</a:t>
            </a:r>
            <a:endParaRPr lang="en-US" sz="1800" dirty="0">
              <a:solidFill>
                <a:srgbClr val="002060"/>
              </a:solidFill>
            </a:endParaRPr>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20</a:t>
            </a:fld>
            <a:endParaRPr lang="en-US" dirty="0">
              <a:solidFill>
                <a:schemeClr val="bg2"/>
              </a:solidFill>
            </a:endParaRPr>
          </a:p>
        </p:txBody>
      </p:sp>
    </p:spTree>
    <p:extLst>
      <p:ext uri="{BB962C8B-B14F-4D97-AF65-F5344CB8AC3E}">
        <p14:creationId xmlns:p14="http://schemas.microsoft.com/office/powerpoint/2010/main" val="1618857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My Biz +</a:t>
            </a:r>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21</a:t>
            </a:fld>
            <a:endParaRPr lang="en-US" dirty="0">
              <a:solidFill>
                <a:schemeClr val="bg2"/>
              </a:solidFill>
            </a:endParaRPr>
          </a:p>
        </p:txBody>
      </p:sp>
      <p:pic>
        <p:nvPicPr>
          <p:cNvPr id="5" name="Content Placeholder 4"/>
          <p:cNvPicPr>
            <a:picLocks noGrp="1"/>
          </p:cNvPicPr>
          <p:nvPr>
            <p:ph idx="1"/>
          </p:nvPr>
        </p:nvPicPr>
        <p:blipFill rotWithShape="1">
          <a:blip r:embed="rId2"/>
          <a:srcRect l="2308" t="12649" r="52692" b="25471"/>
          <a:stretch/>
        </p:blipFill>
        <p:spPr bwMode="auto">
          <a:xfrm>
            <a:off x="381000" y="1066800"/>
            <a:ext cx="8378825" cy="5181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6599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My Biz + for Managers and Supervisors</a:t>
            </a:r>
            <a:endParaRPr lang="en-US" sz="2800" dirty="0"/>
          </a:p>
        </p:txBody>
      </p:sp>
      <p:sp>
        <p:nvSpPr>
          <p:cNvPr id="3" name="Content Placeholder 2"/>
          <p:cNvSpPr>
            <a:spLocks noGrp="1"/>
          </p:cNvSpPr>
          <p:nvPr>
            <p:ph idx="1"/>
          </p:nvPr>
        </p:nvSpPr>
        <p:spPr>
          <a:xfrm>
            <a:off x="276225" y="1366838"/>
            <a:ext cx="8397875" cy="4881562"/>
          </a:xfrm>
        </p:spPr>
        <p:txBody>
          <a:bodyPr/>
          <a:lstStyle/>
          <a:p>
            <a:pPr lvl="1">
              <a:defRPr/>
            </a:pPr>
            <a:endParaRPr lang="en-US" sz="2200" b="0" dirty="0" smtClean="0">
              <a:solidFill>
                <a:srgbClr val="002060"/>
              </a:solidFill>
              <a:latin typeface="Times New Roman" pitchFamily="18" charset="0"/>
              <a:cs typeface="Times New Roman" pitchFamily="18" charset="0"/>
            </a:endParaRPr>
          </a:p>
          <a:p>
            <a:pPr marL="395288" lvl="1" indent="4763">
              <a:defRPr/>
            </a:pPr>
            <a:r>
              <a:rPr lang="en-US" sz="2200" b="0" dirty="0" smtClean="0">
                <a:solidFill>
                  <a:srgbClr val="002060"/>
                </a:solidFill>
                <a:latin typeface="Times New Roman" pitchFamily="18" charset="0"/>
                <a:cs typeface="Times New Roman" pitchFamily="18" charset="0"/>
              </a:rPr>
              <a:t>Is </a:t>
            </a:r>
            <a:r>
              <a:rPr lang="en-US" sz="2200" b="0" dirty="0">
                <a:solidFill>
                  <a:srgbClr val="002060"/>
                </a:solidFill>
                <a:latin typeface="Times New Roman" pitchFamily="18" charset="0"/>
                <a:cs typeface="Times New Roman" pitchFamily="18" charset="0"/>
              </a:rPr>
              <a:t>a secure self-service DCPDS module that allows managers </a:t>
            </a:r>
            <a:r>
              <a:rPr lang="en-US" sz="2200" b="0" dirty="0" smtClean="0">
                <a:solidFill>
                  <a:srgbClr val="002060"/>
                </a:solidFill>
                <a:latin typeface="Times New Roman" pitchFamily="18" charset="0"/>
                <a:cs typeface="Times New Roman" pitchFamily="18" charset="0"/>
              </a:rPr>
              <a:t>and supervisors </a:t>
            </a:r>
            <a:r>
              <a:rPr lang="en-US" sz="2200" b="0" dirty="0">
                <a:solidFill>
                  <a:srgbClr val="002060"/>
                </a:solidFill>
                <a:latin typeface="Times New Roman" pitchFamily="18" charset="0"/>
                <a:cs typeface="Times New Roman" pitchFamily="18" charset="0"/>
              </a:rPr>
              <a:t>access to information about their staff  members.</a:t>
            </a:r>
          </a:p>
          <a:p>
            <a:pPr lvl="1">
              <a:defRPr/>
            </a:pPr>
            <a:endParaRPr lang="en-US" sz="2200" b="0" dirty="0">
              <a:solidFill>
                <a:srgbClr val="002060"/>
              </a:solidFill>
              <a:latin typeface="Times New Roman" pitchFamily="18" charset="0"/>
              <a:cs typeface="Times New Roman" pitchFamily="18" charset="0"/>
            </a:endParaRPr>
          </a:p>
          <a:p>
            <a:pPr lvl="1">
              <a:spcBef>
                <a:spcPts val="0"/>
              </a:spcBef>
              <a:defRPr/>
            </a:pPr>
            <a:r>
              <a:rPr lang="en-US" sz="2200" b="0" dirty="0">
                <a:solidFill>
                  <a:srgbClr val="002060"/>
                </a:solidFill>
                <a:latin typeface="Times New Roman" pitchFamily="18" charset="0"/>
                <a:cs typeface="Times New Roman" pitchFamily="18" charset="0"/>
              </a:rPr>
              <a:t>Used to view employee’s personnel information and, if you are</a:t>
            </a:r>
          </a:p>
          <a:p>
            <a:pPr marL="406400" lvl="1" indent="0">
              <a:spcBef>
                <a:spcPts val="0"/>
              </a:spcBef>
              <a:buNone/>
              <a:defRPr/>
            </a:pPr>
            <a:r>
              <a:rPr lang="en-US" sz="2200" b="0" dirty="0">
                <a:solidFill>
                  <a:srgbClr val="002060"/>
                </a:solidFill>
                <a:latin typeface="Times New Roman" pitchFamily="18" charset="0"/>
                <a:cs typeface="Times New Roman" pitchFamily="18" charset="0"/>
              </a:rPr>
              <a:t> a supervisor of a Defense Civilian Intelligence Personnel System (DCIPS) employee, you can establish performance plans, provide feedback and appraise employee performance from your workstation.  </a:t>
            </a:r>
          </a:p>
          <a:p>
            <a:pPr marL="406400" lvl="1" indent="0">
              <a:buNone/>
              <a:defRPr/>
            </a:pPr>
            <a:endParaRPr lang="en-US" sz="2200" b="0" dirty="0">
              <a:solidFill>
                <a:srgbClr val="002060"/>
              </a:solidFill>
              <a:latin typeface="Times New Roman" pitchFamily="18" charset="0"/>
              <a:cs typeface="Times New Roman" pitchFamily="18" charset="0"/>
            </a:endParaRPr>
          </a:p>
          <a:p>
            <a:pPr lvl="1">
              <a:spcBef>
                <a:spcPts val="0"/>
              </a:spcBef>
              <a:defRPr/>
            </a:pPr>
            <a:r>
              <a:rPr lang="en-US" sz="2200" b="0" dirty="0">
                <a:solidFill>
                  <a:srgbClr val="002060"/>
                </a:solidFill>
                <a:latin typeface="Times New Roman" pitchFamily="18" charset="0"/>
                <a:cs typeface="Times New Roman" pitchFamily="18" charset="0"/>
              </a:rPr>
              <a:t>Used to respond to email notifications which require managers </a:t>
            </a:r>
          </a:p>
          <a:p>
            <a:pPr marL="406400" lvl="1" indent="0">
              <a:spcBef>
                <a:spcPts val="0"/>
              </a:spcBef>
              <a:buNone/>
              <a:defRPr/>
            </a:pPr>
            <a:r>
              <a:rPr lang="en-US" sz="2200" b="0" dirty="0">
                <a:solidFill>
                  <a:srgbClr val="002060"/>
                </a:solidFill>
                <a:latin typeface="Times New Roman" pitchFamily="18" charset="0"/>
                <a:cs typeface="Times New Roman" pitchFamily="18" charset="0"/>
              </a:rPr>
              <a:t>and supervisors to submit Request for Personnel Actions (RPAs) in a timely </a:t>
            </a:r>
            <a:r>
              <a:rPr lang="en-US" sz="2200" b="0" dirty="0" smtClean="0">
                <a:solidFill>
                  <a:srgbClr val="002060"/>
                </a:solidFill>
                <a:latin typeface="Times New Roman" pitchFamily="18" charset="0"/>
                <a:cs typeface="Times New Roman" pitchFamily="18" charset="0"/>
              </a:rPr>
              <a:t>manner</a:t>
            </a:r>
            <a:endParaRPr lang="en-US" sz="2200" b="0"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22</a:t>
            </a:fld>
            <a:endParaRPr lang="en-US" dirty="0">
              <a:solidFill>
                <a:schemeClr val="bg2"/>
              </a:solidFill>
            </a:endParaRPr>
          </a:p>
        </p:txBody>
      </p:sp>
    </p:spTree>
    <p:extLst>
      <p:ext uri="{BB962C8B-B14F-4D97-AF65-F5344CB8AC3E}">
        <p14:creationId xmlns:p14="http://schemas.microsoft.com/office/powerpoint/2010/main" val="3122839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m</a:t>
            </a:r>
            <a:r>
              <a:rPr lang="en-US" dirty="0" err="1" smtClean="0"/>
              <a:t>yPers</a:t>
            </a:r>
            <a:endParaRPr lang="en-US" dirty="0"/>
          </a:p>
        </p:txBody>
      </p:sp>
      <p:sp>
        <p:nvSpPr>
          <p:cNvPr id="3" name="Content Placeholder 2"/>
          <p:cNvSpPr>
            <a:spLocks noGrp="1"/>
          </p:cNvSpPr>
          <p:nvPr>
            <p:ph idx="1"/>
          </p:nvPr>
        </p:nvSpPr>
        <p:spPr>
          <a:xfrm>
            <a:off x="276225" y="1366838"/>
            <a:ext cx="8397875" cy="4881562"/>
          </a:xfrm>
        </p:spPr>
        <p:txBody>
          <a:bodyPr/>
          <a:lstStyle/>
          <a:p>
            <a:pPr lvl="1">
              <a:defRPr/>
            </a:pPr>
            <a:endParaRPr lang="en-US" sz="2000" b="0" dirty="0" smtClean="0">
              <a:latin typeface="Times New Roman" pitchFamily="18" charset="0"/>
              <a:cs typeface="Times New Roman" pitchFamily="18" charset="0"/>
            </a:endParaRPr>
          </a:p>
          <a:p>
            <a:pPr lvl="1">
              <a:spcBef>
                <a:spcPts val="0"/>
              </a:spcBef>
              <a:spcAft>
                <a:spcPts val="0"/>
              </a:spcAft>
              <a:defRPr/>
            </a:pPr>
            <a:r>
              <a:rPr lang="en-US" sz="2000" b="0" dirty="0" smtClean="0">
                <a:solidFill>
                  <a:srgbClr val="002060"/>
                </a:solidFill>
                <a:latin typeface="Times New Roman" pitchFamily="18" charset="0"/>
                <a:cs typeface="Times New Roman" pitchFamily="18" charset="0"/>
              </a:rPr>
              <a:t>The </a:t>
            </a:r>
            <a:r>
              <a:rPr lang="en-US" sz="2000" b="0" dirty="0">
                <a:solidFill>
                  <a:srgbClr val="002060"/>
                </a:solidFill>
                <a:latin typeface="Times New Roman" pitchFamily="18" charset="0"/>
                <a:cs typeface="Times New Roman" pitchFamily="18" charset="0"/>
              </a:rPr>
              <a:t>myPers website has added a “New Hire Home Page” which </a:t>
            </a:r>
          </a:p>
          <a:p>
            <a:pPr marL="406400" lvl="1" indent="0">
              <a:spcBef>
                <a:spcPts val="0"/>
              </a:spcBef>
              <a:spcAft>
                <a:spcPts val="0"/>
              </a:spcAft>
              <a:buNone/>
              <a:defRPr/>
            </a:pPr>
            <a:r>
              <a:rPr lang="en-US" sz="2000" b="0" dirty="0">
                <a:solidFill>
                  <a:srgbClr val="002060"/>
                </a:solidFill>
                <a:latin typeface="Times New Roman" pitchFamily="18" charset="0"/>
                <a:cs typeface="Times New Roman" pitchFamily="18" charset="0"/>
              </a:rPr>
              <a:t>provides employees valuable information and guidance. This site allows current employees to change, correct, or update information in their personnel records as well as go over important benefit information</a:t>
            </a:r>
            <a:r>
              <a:rPr lang="en-US" sz="2000" b="0" dirty="0" smtClean="0">
                <a:solidFill>
                  <a:srgbClr val="002060"/>
                </a:solidFill>
                <a:latin typeface="Times New Roman" pitchFamily="18" charset="0"/>
                <a:cs typeface="Times New Roman" pitchFamily="18" charset="0"/>
              </a:rPr>
              <a:t>.</a:t>
            </a:r>
          </a:p>
          <a:p>
            <a:pPr marL="406400" lvl="1" indent="0">
              <a:spcBef>
                <a:spcPts val="0"/>
              </a:spcBef>
              <a:spcAft>
                <a:spcPts val="0"/>
              </a:spcAft>
              <a:buNone/>
              <a:defRPr/>
            </a:pPr>
            <a:endParaRPr lang="en-US" sz="2000" b="0" dirty="0" smtClean="0">
              <a:solidFill>
                <a:srgbClr val="002060"/>
              </a:solidFill>
              <a:latin typeface="Times New Roman" pitchFamily="18" charset="0"/>
              <a:cs typeface="Times New Roman" pitchFamily="18" charset="0"/>
            </a:endParaRPr>
          </a:p>
          <a:p>
            <a:pPr marL="406400" lvl="1" indent="0">
              <a:spcBef>
                <a:spcPts val="0"/>
              </a:spcBef>
              <a:spcAft>
                <a:spcPts val="0"/>
              </a:spcAft>
              <a:buNone/>
              <a:defRPr/>
            </a:pPr>
            <a:endParaRPr lang="en-US" sz="2000" b="0" dirty="0">
              <a:solidFill>
                <a:srgbClr val="002060"/>
              </a:solidFill>
              <a:latin typeface="Times New Roman" pitchFamily="18" charset="0"/>
              <a:cs typeface="Times New Roman" pitchFamily="18" charset="0"/>
            </a:endParaRPr>
          </a:p>
          <a:p>
            <a:pPr lvl="1">
              <a:spcBef>
                <a:spcPts val="0"/>
              </a:spcBef>
              <a:defRPr/>
            </a:pPr>
            <a:r>
              <a:rPr lang="en-US" sz="2000" b="0" dirty="0">
                <a:solidFill>
                  <a:srgbClr val="002060"/>
                </a:solidFill>
                <a:latin typeface="Times New Roman" pitchFamily="18" charset="0"/>
                <a:cs typeface="Times New Roman" pitchFamily="18" charset="0"/>
              </a:rPr>
              <a:t>Items you can currently update on this site include:  Awards, </a:t>
            </a:r>
          </a:p>
          <a:p>
            <a:pPr lvl="1">
              <a:spcBef>
                <a:spcPts val="0"/>
              </a:spcBef>
              <a:buNone/>
              <a:defRPr/>
            </a:pPr>
            <a:r>
              <a:rPr lang="en-US" sz="2000" b="0" dirty="0">
                <a:solidFill>
                  <a:srgbClr val="002060"/>
                </a:solidFill>
                <a:latin typeface="Times New Roman" pitchFamily="18" charset="0"/>
                <a:cs typeface="Times New Roman" pitchFamily="18" charset="0"/>
              </a:rPr>
              <a:t>Date of Birth Corrections, Education, Employment Verification, </a:t>
            </a:r>
          </a:p>
          <a:p>
            <a:pPr lvl="1">
              <a:spcBef>
                <a:spcPts val="0"/>
              </a:spcBef>
              <a:buNone/>
              <a:defRPr/>
            </a:pPr>
            <a:r>
              <a:rPr lang="en-US" sz="2000" b="0" dirty="0">
                <a:solidFill>
                  <a:srgbClr val="002060"/>
                </a:solidFill>
                <a:latin typeface="Times New Roman" pitchFamily="18" charset="0"/>
                <a:cs typeface="Times New Roman" pitchFamily="18" charset="0"/>
              </a:rPr>
              <a:t>Certification/Licenses, Name Changes, Resume Updates, Service </a:t>
            </a:r>
          </a:p>
          <a:p>
            <a:pPr lvl="1">
              <a:spcBef>
                <a:spcPts val="0"/>
              </a:spcBef>
              <a:buNone/>
              <a:defRPr/>
            </a:pPr>
            <a:r>
              <a:rPr lang="en-US" sz="2000" b="0" dirty="0">
                <a:solidFill>
                  <a:srgbClr val="002060"/>
                </a:solidFill>
                <a:latin typeface="Times New Roman" pitchFamily="18" charset="0"/>
                <a:cs typeface="Times New Roman" pitchFamily="18" charset="0"/>
              </a:rPr>
              <a:t>Computation Date Corrections, Social Security Number Corrections, </a:t>
            </a:r>
          </a:p>
          <a:p>
            <a:pPr lvl="1">
              <a:spcBef>
                <a:spcPts val="0"/>
              </a:spcBef>
              <a:buNone/>
              <a:defRPr/>
            </a:pPr>
            <a:r>
              <a:rPr lang="en-US" sz="2000" b="0" dirty="0">
                <a:solidFill>
                  <a:srgbClr val="002060"/>
                </a:solidFill>
                <a:latin typeface="Times New Roman" pitchFamily="18" charset="0"/>
                <a:cs typeface="Times New Roman" pitchFamily="18" charset="0"/>
              </a:rPr>
              <a:t>Training Updates, Veterans’ Preference in Reduction-In-Force, and you </a:t>
            </a:r>
          </a:p>
          <a:p>
            <a:pPr lvl="1">
              <a:spcBef>
                <a:spcPts val="0"/>
              </a:spcBef>
              <a:buNone/>
              <a:defRPr/>
            </a:pPr>
            <a:r>
              <a:rPr lang="en-US" sz="2000" b="0" dirty="0">
                <a:solidFill>
                  <a:srgbClr val="002060"/>
                </a:solidFill>
                <a:latin typeface="Times New Roman" pitchFamily="18" charset="0"/>
                <a:cs typeface="Times New Roman" pitchFamily="18" charset="0"/>
              </a:rPr>
              <a:t>can view your electronic Official Personnel Folder (e-OPF)</a:t>
            </a:r>
          </a:p>
          <a:p>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23</a:t>
            </a:fld>
            <a:endParaRPr lang="en-US" dirty="0">
              <a:solidFill>
                <a:schemeClr val="bg2"/>
              </a:solidFill>
            </a:endParaRPr>
          </a:p>
        </p:txBody>
      </p:sp>
    </p:spTree>
    <p:extLst>
      <p:ext uri="{BB962C8B-B14F-4D97-AF65-F5344CB8AC3E}">
        <p14:creationId xmlns:p14="http://schemas.microsoft.com/office/powerpoint/2010/main" val="26383408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eOPF</a:t>
            </a:r>
            <a:endParaRPr lang="en-US" dirty="0"/>
          </a:p>
        </p:txBody>
      </p:sp>
      <p:sp>
        <p:nvSpPr>
          <p:cNvPr id="3" name="Content Placeholder 2"/>
          <p:cNvSpPr>
            <a:spLocks noGrp="1"/>
          </p:cNvSpPr>
          <p:nvPr>
            <p:ph idx="1"/>
          </p:nvPr>
        </p:nvSpPr>
        <p:spPr>
          <a:xfrm>
            <a:off x="276225" y="1240325"/>
            <a:ext cx="8397875" cy="5008075"/>
          </a:xfrm>
        </p:spPr>
        <p:txBody>
          <a:bodyPr/>
          <a:lstStyle/>
          <a:p>
            <a:pPr marL="406400" lvl="1" indent="0">
              <a:buNone/>
              <a:defRPr/>
            </a:pPr>
            <a:endParaRPr lang="en-US" sz="2800" b="0" dirty="0" smtClean="0">
              <a:solidFill>
                <a:srgbClr val="002060"/>
              </a:solidFill>
              <a:latin typeface="Times New Roman" pitchFamily="18" charset="0"/>
              <a:cs typeface="Times New Roman" pitchFamily="18" charset="0"/>
            </a:endParaRPr>
          </a:p>
          <a:p>
            <a:pPr lvl="1">
              <a:defRPr/>
            </a:pPr>
            <a:r>
              <a:rPr lang="en-US" sz="2800" b="0" dirty="0" smtClean="0">
                <a:solidFill>
                  <a:srgbClr val="002060"/>
                </a:solidFill>
                <a:latin typeface="Times New Roman" pitchFamily="18" charset="0"/>
                <a:cs typeface="Times New Roman" pitchFamily="18" charset="0"/>
              </a:rPr>
              <a:t>Office </a:t>
            </a:r>
            <a:r>
              <a:rPr lang="en-US" sz="2800" b="0" dirty="0">
                <a:solidFill>
                  <a:srgbClr val="002060"/>
                </a:solidFill>
                <a:latin typeface="Times New Roman" pitchFamily="18" charset="0"/>
                <a:cs typeface="Times New Roman" pitchFamily="18" charset="0"/>
              </a:rPr>
              <a:t>of Personnel Management electronic Official Personnel Folder</a:t>
            </a:r>
          </a:p>
          <a:p>
            <a:pPr lvl="1">
              <a:defRPr/>
            </a:pPr>
            <a:r>
              <a:rPr lang="en-US" sz="2800" b="0" dirty="0">
                <a:solidFill>
                  <a:srgbClr val="002060"/>
                </a:solidFill>
                <a:latin typeface="Times New Roman" pitchFamily="18" charset="0"/>
                <a:cs typeface="Times New Roman" pitchFamily="18" charset="0"/>
              </a:rPr>
              <a:t>Access to SF50’s and other documents maintained in your folder </a:t>
            </a:r>
            <a:r>
              <a:rPr lang="en-US" sz="2800" b="0" dirty="0">
                <a:solidFill>
                  <a:srgbClr val="002060"/>
                </a:solidFill>
                <a:latin typeface="Times New Roman" pitchFamily="18" charset="0"/>
                <a:cs typeface="Times New Roman" pitchFamily="18" charset="0"/>
                <a:hlinkClick r:id="rId3"/>
              </a:rPr>
              <a:t>https://eopf1.nbc.gov/usaf/</a:t>
            </a:r>
            <a:r>
              <a:rPr lang="en-US" sz="2800" b="0" dirty="0">
                <a:solidFill>
                  <a:srgbClr val="002060"/>
                </a:solidFill>
                <a:latin typeface="Times New Roman" pitchFamily="18" charset="0"/>
                <a:cs typeface="Times New Roman" pitchFamily="18" charset="0"/>
              </a:rPr>
              <a:t> </a:t>
            </a:r>
          </a:p>
          <a:p>
            <a:pPr lvl="1">
              <a:defRPr/>
            </a:pPr>
            <a:r>
              <a:rPr lang="en-US" sz="2800" b="0" dirty="0">
                <a:solidFill>
                  <a:srgbClr val="002060"/>
                </a:solidFill>
                <a:latin typeface="Times New Roman" pitchFamily="18" charset="0"/>
                <a:cs typeface="Times New Roman" pitchFamily="18" charset="0"/>
              </a:rPr>
              <a:t>Access System through myPers</a:t>
            </a:r>
          </a:p>
          <a:p>
            <a:pPr lvl="1">
              <a:defRPr/>
            </a:pPr>
            <a:r>
              <a:rPr lang="en-US" sz="2800" b="0" dirty="0">
                <a:solidFill>
                  <a:srgbClr val="002060"/>
                </a:solidFill>
                <a:latin typeface="Times New Roman" pitchFamily="18" charset="0"/>
                <a:cs typeface="Times New Roman" pitchFamily="18" charset="0"/>
              </a:rPr>
              <a:t>Request User ID and Password</a:t>
            </a:r>
          </a:p>
          <a:p>
            <a:pPr lvl="1">
              <a:defRPr/>
            </a:pPr>
            <a:r>
              <a:rPr lang="en-US" sz="2800" b="0" dirty="0">
                <a:solidFill>
                  <a:srgbClr val="002060"/>
                </a:solidFill>
                <a:latin typeface="Times New Roman" pitchFamily="18" charset="0"/>
                <a:cs typeface="Times New Roman" pitchFamily="18" charset="0"/>
              </a:rPr>
              <a:t>Technical Assistance:  1-866-275-8518 – open 24 hours, seven days a week</a:t>
            </a:r>
          </a:p>
          <a:p>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24</a:t>
            </a:fld>
            <a:endParaRPr lang="en-US" dirty="0">
              <a:solidFill>
                <a:schemeClr val="bg2"/>
              </a:solidFill>
            </a:endParaRPr>
          </a:p>
        </p:txBody>
      </p:sp>
    </p:spTree>
    <p:extLst>
      <p:ext uri="{BB962C8B-B14F-4D97-AF65-F5344CB8AC3E}">
        <p14:creationId xmlns:p14="http://schemas.microsoft.com/office/powerpoint/2010/main" val="16360979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p:txBody>
          <a:bodyPr/>
          <a:lstStyle/>
          <a:p>
            <a:pPr lvl="1" algn="ctr">
              <a:buFont typeface="Wingdings" pitchFamily="2" charset="2"/>
              <a:buNone/>
            </a:pPr>
            <a:r>
              <a:rPr lang="en-US" sz="6000" dirty="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Federal Benefits</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25</a:t>
            </a:fld>
            <a:endParaRPr lang="en-US">
              <a:solidFill>
                <a:srgbClr val="E3DED1"/>
              </a:solidFill>
            </a:endParaRPr>
          </a:p>
        </p:txBody>
      </p:sp>
      <p:pic>
        <p:nvPicPr>
          <p:cNvPr id="3" name="Picture 2" descr="Benefits.jpg"/>
          <p:cNvPicPr>
            <a:picLocks noChangeAspect="1"/>
          </p:cNvPicPr>
          <p:nvPr/>
        </p:nvPicPr>
        <p:blipFill>
          <a:blip r:embed="rId3" cstate="print"/>
          <a:stretch>
            <a:fillRect/>
          </a:stretch>
        </p:blipFill>
        <p:spPr>
          <a:xfrm>
            <a:off x="2088108" y="2430993"/>
            <a:ext cx="4763059" cy="36405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81535324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i="0" dirty="0" smtClean="0">
                <a:latin typeface="Times New Roman" pitchFamily="18" charset="0"/>
                <a:cs typeface="Times New Roman" pitchFamily="18" charset="0"/>
              </a:rPr>
              <a:t>Federal Benefits</a:t>
            </a:r>
          </a:p>
        </p:txBody>
      </p:sp>
      <p:sp>
        <p:nvSpPr>
          <p:cNvPr id="18435" name="Content Placeholder 2"/>
          <p:cNvSpPr>
            <a:spLocks noGrp="1"/>
          </p:cNvSpPr>
          <p:nvPr>
            <p:ph idx="1"/>
          </p:nvPr>
        </p:nvSpPr>
        <p:spPr/>
        <p:txBody>
          <a:bodyPr/>
          <a:lstStyle/>
          <a:p>
            <a:pPr indent="0">
              <a:buNone/>
              <a:defRPr/>
            </a:pPr>
            <a:r>
              <a:rPr lang="en-US" sz="2400" b="0" dirty="0">
                <a:solidFill>
                  <a:srgbClr val="002060"/>
                </a:solidFill>
                <a:latin typeface="Times New Roman" pitchFamily="18" charset="0"/>
                <a:cs typeface="Times New Roman" pitchFamily="18" charset="0"/>
              </a:rPr>
              <a:t>B</a:t>
            </a:r>
            <a:r>
              <a:rPr lang="en-US" sz="2400" b="0" dirty="0" smtClean="0">
                <a:solidFill>
                  <a:srgbClr val="002060"/>
                </a:solidFill>
                <a:latin typeface="Times New Roman" pitchFamily="18" charset="0"/>
                <a:cs typeface="Times New Roman" pitchFamily="18" charset="0"/>
              </a:rPr>
              <a:t>enefits </a:t>
            </a:r>
            <a:r>
              <a:rPr lang="en-US" sz="2400" b="0" dirty="0">
                <a:solidFill>
                  <a:srgbClr val="002060"/>
                </a:solidFill>
                <a:latin typeface="Times New Roman" pitchFamily="18" charset="0"/>
                <a:cs typeface="Times New Roman" pitchFamily="18" charset="0"/>
              </a:rPr>
              <a:t>may be extended to same-sex spouses and eligible family members. </a:t>
            </a:r>
          </a:p>
          <a:p>
            <a:pPr indent="0">
              <a:buNone/>
              <a:defRPr/>
            </a:pPr>
            <a:r>
              <a:rPr lang="en-US" sz="2400" b="0" dirty="0">
                <a:solidFill>
                  <a:srgbClr val="002060"/>
                </a:solidFill>
                <a:latin typeface="Times New Roman" pitchFamily="18" charset="0"/>
                <a:cs typeface="Times New Roman" pitchFamily="18" charset="0"/>
              </a:rPr>
              <a:t>Your eligibility to participate in the range of federal benefits is determined by your appointment type:</a:t>
            </a:r>
          </a:p>
          <a:p>
            <a:pPr lvl="2">
              <a:lnSpc>
                <a:spcPts val="2000"/>
              </a:lnSpc>
              <a:buNone/>
              <a:defRPr/>
            </a:pPr>
            <a:endParaRPr lang="en-US" sz="2400" b="0" dirty="0">
              <a:solidFill>
                <a:srgbClr val="002060"/>
              </a:solidFill>
              <a:latin typeface="Times New Roman" pitchFamily="18" charset="0"/>
              <a:cs typeface="Times New Roman" pitchFamily="18" charset="0"/>
            </a:endParaRPr>
          </a:p>
          <a:p>
            <a:pPr lvl="2">
              <a:lnSpc>
                <a:spcPts val="2000"/>
              </a:lnSpc>
              <a:buNone/>
              <a:defRPr/>
            </a:pPr>
            <a:r>
              <a:rPr lang="en-US" sz="3200" b="0" dirty="0">
                <a:solidFill>
                  <a:srgbClr val="002060"/>
                </a:solidFill>
                <a:latin typeface="Times New Roman" pitchFamily="18" charset="0"/>
                <a:cs typeface="Times New Roman" pitchFamily="18" charset="0"/>
              </a:rPr>
              <a:t>Full range of federal benefits:</a:t>
            </a:r>
          </a:p>
          <a:p>
            <a:pPr lvl="3">
              <a:lnSpc>
                <a:spcPts val="2000"/>
              </a:lnSpc>
              <a:spcAft>
                <a:spcPts val="600"/>
              </a:spcAft>
              <a:buFont typeface="Wingdings" pitchFamily="2" charset="2"/>
              <a:buChar char="§"/>
              <a:defRPr/>
            </a:pPr>
            <a:r>
              <a:rPr lang="en-US" sz="2400" b="0" dirty="0">
                <a:solidFill>
                  <a:srgbClr val="002060"/>
                </a:solidFill>
                <a:latin typeface="Times New Roman" pitchFamily="18" charset="0"/>
                <a:cs typeface="Times New Roman" pitchFamily="18" charset="0"/>
              </a:rPr>
              <a:t>Permanent Appointment</a:t>
            </a:r>
          </a:p>
          <a:p>
            <a:pPr lvl="3">
              <a:lnSpc>
                <a:spcPts val="2000"/>
              </a:lnSpc>
              <a:spcAft>
                <a:spcPts val="600"/>
              </a:spcAft>
              <a:buFont typeface="Wingdings" pitchFamily="2" charset="2"/>
              <a:buChar char="§"/>
              <a:defRPr/>
            </a:pPr>
            <a:r>
              <a:rPr lang="en-US" sz="2400" b="0" dirty="0">
                <a:solidFill>
                  <a:srgbClr val="002060"/>
                </a:solidFill>
                <a:latin typeface="Times New Roman" pitchFamily="18" charset="0"/>
                <a:cs typeface="Times New Roman" pitchFamily="18" charset="0"/>
              </a:rPr>
              <a:t>Term Appointment with a Not to Exceed Date</a:t>
            </a:r>
          </a:p>
          <a:p>
            <a:pPr lvl="3">
              <a:lnSpc>
                <a:spcPts val="2000"/>
              </a:lnSpc>
              <a:buNone/>
              <a:defRPr/>
            </a:pPr>
            <a:endParaRPr lang="en-US" sz="2400" dirty="0">
              <a:solidFill>
                <a:srgbClr val="002060"/>
              </a:solidFill>
              <a:latin typeface="Times New Roman" pitchFamily="18" charset="0"/>
              <a:cs typeface="Times New Roman" pitchFamily="18" charset="0"/>
            </a:endParaRPr>
          </a:p>
          <a:p>
            <a:pPr lvl="2">
              <a:lnSpc>
                <a:spcPts val="2000"/>
              </a:lnSpc>
              <a:buNone/>
              <a:defRPr/>
            </a:pPr>
            <a:r>
              <a:rPr lang="en-US" sz="3200" b="0" dirty="0">
                <a:solidFill>
                  <a:srgbClr val="002060"/>
                </a:solidFill>
                <a:latin typeface="Times New Roman" pitchFamily="18" charset="0"/>
                <a:cs typeface="Times New Roman" pitchFamily="18" charset="0"/>
              </a:rPr>
              <a:t>Limited federal benefits coverage:</a:t>
            </a:r>
          </a:p>
          <a:p>
            <a:pPr lvl="3">
              <a:lnSpc>
                <a:spcPts val="2000"/>
              </a:lnSpc>
              <a:spcAft>
                <a:spcPts val="600"/>
              </a:spcAft>
              <a:buFont typeface="Wingdings" pitchFamily="2" charset="2"/>
              <a:buChar char="§"/>
              <a:defRPr/>
            </a:pPr>
            <a:r>
              <a:rPr lang="en-US" sz="2400" b="0" dirty="0">
                <a:solidFill>
                  <a:srgbClr val="002060"/>
                </a:solidFill>
                <a:latin typeface="Times New Roman" pitchFamily="18" charset="0"/>
                <a:cs typeface="Times New Roman" pitchFamily="18" charset="0"/>
              </a:rPr>
              <a:t>Temporary Appointment with a Not to Exceed Date</a:t>
            </a:r>
          </a:p>
          <a:p>
            <a:pPr marL="1135062" lvl="3" indent="0">
              <a:lnSpc>
                <a:spcPts val="2000"/>
              </a:lnSpc>
              <a:buNone/>
              <a:defRPr/>
            </a:pPr>
            <a:endParaRPr lang="en-US" sz="2000" dirty="0">
              <a:latin typeface="Times New Roman" pitchFamily="18" charset="0"/>
              <a:cs typeface="Times New Roman" pitchFamily="18" charset="0"/>
            </a:endParaRPr>
          </a:p>
          <a:p>
            <a:pPr algn="ctr">
              <a:buNone/>
              <a:defRPr/>
            </a:pPr>
            <a:r>
              <a:rPr lang="en-US" b="0" dirty="0" smtClean="0">
                <a:latin typeface="Times New Roman" pitchFamily="18" charset="0"/>
                <a:cs typeface="Times New Roman" pitchFamily="18" charset="0"/>
              </a:rPr>
              <a:t/>
            </a:r>
            <a:br>
              <a:rPr lang="en-US" b="0" dirty="0" smtClean="0">
                <a:latin typeface="Times New Roman" pitchFamily="18" charset="0"/>
                <a:cs typeface="Times New Roman" pitchFamily="18" charset="0"/>
              </a:rPr>
            </a:br>
            <a:endParaRPr lang="en-US" b="0" dirty="0" smtClean="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26</a:t>
            </a:fld>
            <a:endParaRPr lang="en-US">
              <a:solidFill>
                <a:srgbClr val="E3DED1"/>
              </a:solidFill>
            </a:endParaRPr>
          </a:p>
        </p:txBody>
      </p:sp>
    </p:spTree>
    <p:extLst>
      <p:ext uri="{BB962C8B-B14F-4D97-AF65-F5344CB8AC3E}">
        <p14:creationId xmlns:p14="http://schemas.microsoft.com/office/powerpoint/2010/main" val="413563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i="0" dirty="0" smtClean="0">
                <a:latin typeface="Times New Roman" pitchFamily="18" charset="0"/>
                <a:cs typeface="Times New Roman" pitchFamily="18" charset="0"/>
              </a:rPr>
              <a:t>Federal Benefits</a:t>
            </a:r>
          </a:p>
        </p:txBody>
      </p:sp>
      <p:sp>
        <p:nvSpPr>
          <p:cNvPr id="25603" name="Content Placeholder 2"/>
          <p:cNvSpPr>
            <a:spLocks noGrp="1"/>
          </p:cNvSpPr>
          <p:nvPr>
            <p:ph idx="1"/>
          </p:nvPr>
        </p:nvSpPr>
        <p:spPr>
          <a:xfrm>
            <a:off x="276225" y="1213164"/>
            <a:ext cx="8397875" cy="5035236"/>
          </a:xfrm>
        </p:spPr>
        <p:txBody>
          <a:bodyPr/>
          <a:lstStyle/>
          <a:p>
            <a:pPr indent="0">
              <a:spcAft>
                <a:spcPts val="600"/>
              </a:spcAft>
              <a:buNone/>
            </a:pPr>
            <a:r>
              <a:rPr lang="en-US" sz="2400" dirty="0">
                <a:solidFill>
                  <a:srgbClr val="002060"/>
                </a:solidFill>
                <a:latin typeface="Times New Roman" pitchFamily="18" charset="0"/>
                <a:cs typeface="Times New Roman" pitchFamily="18" charset="0"/>
              </a:rPr>
              <a:t>Retirement Systems </a:t>
            </a:r>
            <a:r>
              <a:rPr lang="en-US" sz="2400" b="0" dirty="0">
                <a:solidFill>
                  <a:srgbClr val="002060"/>
                </a:solidFill>
                <a:latin typeface="Times New Roman" pitchFamily="18" charset="0"/>
                <a:cs typeface="Times New Roman" pitchFamily="18" charset="0"/>
              </a:rPr>
              <a:t>(FERS, FERS-RAE – FERS-FRAE - CSRS or CSRS-Offset</a:t>
            </a:r>
            <a:r>
              <a:rPr lang="en-US" sz="2400" b="0" dirty="0" smtClean="0">
                <a:solidFill>
                  <a:srgbClr val="002060"/>
                </a:solidFill>
                <a:latin typeface="Times New Roman" pitchFamily="18" charset="0"/>
                <a:cs typeface="Times New Roman" pitchFamily="18" charset="0"/>
              </a:rPr>
              <a:t>)</a:t>
            </a:r>
          </a:p>
          <a:p>
            <a:pPr indent="0">
              <a:spcAft>
                <a:spcPts val="600"/>
              </a:spcAft>
              <a:buNone/>
            </a:pPr>
            <a:r>
              <a:rPr lang="en-US" sz="2400" dirty="0">
                <a:solidFill>
                  <a:srgbClr val="002060"/>
                </a:solidFill>
                <a:latin typeface="Times New Roman" pitchFamily="18" charset="0"/>
                <a:cs typeface="Times New Roman" pitchFamily="18" charset="0"/>
              </a:rPr>
              <a:t>Thrift Savings Plan </a:t>
            </a:r>
            <a:r>
              <a:rPr lang="en-US" sz="2400" b="0" dirty="0">
                <a:solidFill>
                  <a:srgbClr val="002060"/>
                </a:solidFill>
                <a:latin typeface="Times New Roman" pitchFamily="18" charset="0"/>
                <a:cs typeface="Times New Roman" pitchFamily="18" charset="0"/>
              </a:rPr>
              <a:t>(TSP) </a:t>
            </a:r>
          </a:p>
          <a:p>
            <a:pPr indent="0">
              <a:spcAft>
                <a:spcPts val="600"/>
              </a:spcAft>
              <a:buNone/>
            </a:pPr>
            <a:r>
              <a:rPr lang="en-US" sz="2400" dirty="0">
                <a:solidFill>
                  <a:srgbClr val="002060"/>
                </a:solidFill>
                <a:latin typeface="Times New Roman" pitchFamily="18" charset="0"/>
                <a:cs typeface="Times New Roman" pitchFamily="18" charset="0"/>
              </a:rPr>
              <a:t>Health Insurance Programs </a:t>
            </a:r>
            <a:r>
              <a:rPr lang="en-US" sz="2400" b="0" dirty="0">
                <a:solidFill>
                  <a:srgbClr val="002060"/>
                </a:solidFill>
                <a:latin typeface="Times New Roman" pitchFamily="18" charset="0"/>
                <a:cs typeface="Times New Roman" pitchFamily="18" charset="0"/>
              </a:rPr>
              <a:t>(FEHB</a:t>
            </a:r>
            <a:r>
              <a:rPr lang="en-US" sz="2400" b="0" dirty="0" smtClean="0">
                <a:solidFill>
                  <a:srgbClr val="002060"/>
                </a:solidFill>
                <a:latin typeface="Times New Roman" pitchFamily="18" charset="0"/>
                <a:cs typeface="Times New Roman" pitchFamily="18" charset="0"/>
              </a:rPr>
              <a:t>)</a:t>
            </a:r>
          </a:p>
          <a:p>
            <a:pPr indent="0">
              <a:spcAft>
                <a:spcPts val="600"/>
              </a:spcAft>
              <a:buNone/>
            </a:pPr>
            <a:r>
              <a:rPr lang="en-US" sz="2400" dirty="0">
                <a:solidFill>
                  <a:srgbClr val="002060"/>
                </a:solidFill>
                <a:latin typeface="Times New Roman" pitchFamily="18" charset="0"/>
                <a:cs typeface="Times New Roman" pitchFamily="18" charset="0"/>
              </a:rPr>
              <a:t>Dental and Vision Insurance Programs </a:t>
            </a:r>
            <a:r>
              <a:rPr lang="en-US" sz="2400" b="0" dirty="0">
                <a:solidFill>
                  <a:srgbClr val="002060"/>
                </a:solidFill>
                <a:latin typeface="Times New Roman" pitchFamily="18" charset="0"/>
                <a:cs typeface="Times New Roman" pitchFamily="18" charset="0"/>
              </a:rPr>
              <a:t>(FEDVIP</a:t>
            </a:r>
            <a:r>
              <a:rPr lang="en-US" sz="2400" b="0" dirty="0" smtClean="0">
                <a:solidFill>
                  <a:srgbClr val="002060"/>
                </a:solidFill>
                <a:latin typeface="Times New Roman" pitchFamily="18" charset="0"/>
                <a:cs typeface="Times New Roman" pitchFamily="18" charset="0"/>
              </a:rPr>
              <a:t>)</a:t>
            </a:r>
          </a:p>
          <a:p>
            <a:pPr indent="0">
              <a:spcAft>
                <a:spcPts val="600"/>
              </a:spcAft>
              <a:buNone/>
            </a:pPr>
            <a:r>
              <a:rPr lang="en-US" sz="2400" dirty="0">
                <a:solidFill>
                  <a:srgbClr val="002060"/>
                </a:solidFill>
                <a:latin typeface="Times New Roman" pitchFamily="18" charset="0"/>
                <a:cs typeface="Times New Roman" pitchFamily="18" charset="0"/>
              </a:rPr>
              <a:t>Group Life Insurance </a:t>
            </a:r>
            <a:r>
              <a:rPr lang="en-US" sz="2400" b="0" dirty="0">
                <a:solidFill>
                  <a:srgbClr val="002060"/>
                </a:solidFill>
                <a:latin typeface="Times New Roman" pitchFamily="18" charset="0"/>
                <a:cs typeface="Times New Roman" pitchFamily="18" charset="0"/>
              </a:rPr>
              <a:t>(FEGLI</a:t>
            </a:r>
            <a:r>
              <a:rPr lang="en-US" sz="2400" b="0" dirty="0" smtClean="0">
                <a:solidFill>
                  <a:srgbClr val="002060"/>
                </a:solidFill>
                <a:latin typeface="Times New Roman" pitchFamily="18" charset="0"/>
                <a:cs typeface="Times New Roman" pitchFamily="18" charset="0"/>
              </a:rPr>
              <a:t>)</a:t>
            </a:r>
            <a:endParaRPr lang="en-US" sz="2400" b="0" dirty="0">
              <a:solidFill>
                <a:srgbClr val="002060"/>
              </a:solidFill>
              <a:latin typeface="Times New Roman" pitchFamily="18" charset="0"/>
              <a:cs typeface="Times New Roman" pitchFamily="18" charset="0"/>
            </a:endParaRPr>
          </a:p>
          <a:p>
            <a:pPr indent="0">
              <a:spcAft>
                <a:spcPts val="600"/>
              </a:spcAft>
              <a:buNone/>
            </a:pPr>
            <a:r>
              <a:rPr lang="en-US" sz="2400" dirty="0">
                <a:solidFill>
                  <a:srgbClr val="002060"/>
                </a:solidFill>
                <a:latin typeface="Times New Roman" pitchFamily="18" charset="0"/>
                <a:cs typeface="Times New Roman" pitchFamily="18" charset="0"/>
              </a:rPr>
              <a:t>Flexible Spending Accounts </a:t>
            </a:r>
            <a:r>
              <a:rPr lang="en-US" sz="2400" b="0" dirty="0">
                <a:solidFill>
                  <a:srgbClr val="002060"/>
                </a:solidFill>
                <a:latin typeface="Times New Roman" pitchFamily="18" charset="0"/>
                <a:cs typeface="Times New Roman" pitchFamily="18" charset="0"/>
              </a:rPr>
              <a:t>(FSA)</a:t>
            </a:r>
          </a:p>
          <a:p>
            <a:pPr indent="0">
              <a:spcAft>
                <a:spcPts val="600"/>
              </a:spcAft>
              <a:buNone/>
            </a:pPr>
            <a:r>
              <a:rPr lang="en-US" sz="2400" dirty="0" smtClean="0">
                <a:solidFill>
                  <a:srgbClr val="002060"/>
                </a:solidFill>
                <a:latin typeface="Times New Roman" pitchFamily="18" charset="0"/>
                <a:cs typeface="Times New Roman" pitchFamily="18" charset="0"/>
              </a:rPr>
              <a:t>Long </a:t>
            </a:r>
            <a:r>
              <a:rPr lang="en-US" sz="2400" dirty="0">
                <a:solidFill>
                  <a:srgbClr val="002060"/>
                </a:solidFill>
                <a:latin typeface="Times New Roman" pitchFamily="18" charset="0"/>
                <a:cs typeface="Times New Roman" pitchFamily="18" charset="0"/>
              </a:rPr>
              <a:t>Term Care Insurance </a:t>
            </a:r>
            <a:r>
              <a:rPr lang="en-US" sz="2400" b="0" dirty="0">
                <a:solidFill>
                  <a:srgbClr val="002060"/>
                </a:solidFill>
                <a:latin typeface="Times New Roman" pitchFamily="18" charset="0"/>
                <a:cs typeface="Times New Roman" pitchFamily="18" charset="0"/>
              </a:rPr>
              <a:t>(FLTCI)</a:t>
            </a:r>
          </a:p>
          <a:p>
            <a:pPr indent="0">
              <a:spcAft>
                <a:spcPts val="600"/>
              </a:spcAft>
              <a:buNone/>
            </a:pPr>
            <a:r>
              <a:rPr lang="en-US" sz="2400" dirty="0" smtClean="0">
                <a:solidFill>
                  <a:srgbClr val="002060"/>
                </a:solidFill>
                <a:latin typeface="Times New Roman" pitchFamily="18" charset="0"/>
                <a:cs typeface="Times New Roman" pitchFamily="18" charset="0"/>
              </a:rPr>
              <a:t>Leave </a:t>
            </a:r>
            <a:r>
              <a:rPr lang="en-US" sz="2400" dirty="0">
                <a:solidFill>
                  <a:srgbClr val="002060"/>
                </a:solidFill>
                <a:latin typeface="Times New Roman" pitchFamily="18" charset="0"/>
                <a:cs typeface="Times New Roman" pitchFamily="18" charset="0"/>
              </a:rPr>
              <a:t>Programs</a:t>
            </a:r>
          </a:p>
          <a:p>
            <a:pPr lvl="1">
              <a:buNone/>
            </a:pPr>
            <a:r>
              <a:rPr lang="en-US" b="0" dirty="0" smtClean="0">
                <a:latin typeface="Times New Roman" pitchFamily="18" charset="0"/>
                <a:cs typeface="Times New Roman" pitchFamily="18" charset="0"/>
              </a:rPr>
              <a:t/>
            </a:r>
            <a:br>
              <a:rPr lang="en-US" b="0" dirty="0" smtClean="0">
                <a:latin typeface="Times New Roman" pitchFamily="18" charset="0"/>
                <a:cs typeface="Times New Roman" pitchFamily="18" charset="0"/>
              </a:rPr>
            </a:br>
            <a:endParaRPr lang="en-US" b="0" dirty="0" smtClean="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27</a:t>
            </a:fld>
            <a:endParaRPr lang="en-US">
              <a:solidFill>
                <a:srgbClr val="E3DED1"/>
              </a:solidFill>
            </a:endParaRPr>
          </a:p>
        </p:txBody>
      </p:sp>
    </p:spTree>
    <p:extLst>
      <p:ext uri="{BB962C8B-B14F-4D97-AF65-F5344CB8AC3E}">
        <p14:creationId xmlns:p14="http://schemas.microsoft.com/office/powerpoint/2010/main" val="130327713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ctr"/>
            <a:r>
              <a:rPr lang="en-US" i="0" dirty="0" smtClean="0">
                <a:latin typeface="Times New Roman" pitchFamily="18" charset="0"/>
                <a:cs typeface="Times New Roman" pitchFamily="18" charset="0"/>
              </a:rPr>
              <a:t>BEST &amp; OPM </a:t>
            </a:r>
          </a:p>
        </p:txBody>
      </p:sp>
      <p:sp>
        <p:nvSpPr>
          <p:cNvPr id="22531" name="Content Placeholder 2"/>
          <p:cNvSpPr>
            <a:spLocks noGrp="1"/>
          </p:cNvSpPr>
          <p:nvPr>
            <p:ph idx="1"/>
          </p:nvPr>
        </p:nvSpPr>
        <p:spPr>
          <a:xfrm>
            <a:off x="276225" y="1240325"/>
            <a:ext cx="8397875" cy="5008075"/>
          </a:xfrm>
        </p:spPr>
        <p:txBody>
          <a:bodyPr/>
          <a:lstStyle/>
          <a:p>
            <a:pPr indent="0">
              <a:spcAft>
                <a:spcPts val="600"/>
              </a:spcAft>
              <a:buNone/>
              <a:defRPr/>
            </a:pPr>
            <a:r>
              <a:rPr lang="en-US" u="sng" dirty="0" smtClean="0">
                <a:solidFill>
                  <a:srgbClr val="002060"/>
                </a:solidFill>
                <a:latin typeface="Times New Roman" pitchFamily="18" charset="0"/>
                <a:cs typeface="Times New Roman" pitchFamily="18" charset="0"/>
              </a:rPr>
              <a:t>AFPC Benefits &amp; Entitlements Service Team</a:t>
            </a:r>
            <a:r>
              <a:rPr lang="en-US" dirty="0" smtClean="0">
                <a:solidFill>
                  <a:srgbClr val="002060"/>
                </a:solidFill>
                <a:latin typeface="Times New Roman" pitchFamily="18" charset="0"/>
                <a:cs typeface="Times New Roman" pitchFamily="18" charset="0"/>
              </a:rPr>
              <a:t>  (BEST) </a:t>
            </a:r>
          </a:p>
          <a:p>
            <a:pPr lvl="1" indent="0">
              <a:spcAft>
                <a:spcPts val="600"/>
              </a:spcAft>
              <a:buFont typeface="Wingdings" pitchFamily="2" charset="2"/>
              <a:buChar char="§"/>
              <a:defRPr/>
            </a:pPr>
            <a:r>
              <a:rPr lang="en-US" sz="2000" b="0" dirty="0">
                <a:solidFill>
                  <a:srgbClr val="002060"/>
                </a:solidFill>
                <a:latin typeface="Times New Roman" pitchFamily="18" charset="0"/>
                <a:cs typeface="Times New Roman" pitchFamily="18" charset="0"/>
              </a:rPr>
              <a:t> Provides services for employee benefit and entitlement programs.  </a:t>
            </a:r>
          </a:p>
          <a:p>
            <a:pPr indent="0">
              <a:buNone/>
              <a:defRPr/>
            </a:pPr>
            <a:r>
              <a:rPr lang="en-US" sz="2400" b="0" i="1" dirty="0">
                <a:solidFill>
                  <a:srgbClr val="002060"/>
                </a:solidFill>
                <a:latin typeface="Times New Roman" pitchFamily="18" charset="0"/>
                <a:cs typeface="Times New Roman" pitchFamily="18" charset="0"/>
              </a:rPr>
              <a:t>To reach a benefits counselor call BEST:</a:t>
            </a:r>
          </a:p>
          <a:p>
            <a:pPr indent="0" algn="ctr">
              <a:buNone/>
              <a:defRPr/>
            </a:pPr>
            <a:r>
              <a:rPr lang="en-US" sz="3200" b="0" dirty="0">
                <a:solidFill>
                  <a:srgbClr val="002060"/>
                </a:solidFill>
                <a:latin typeface="Times New Roman" pitchFamily="18" charset="0"/>
                <a:cs typeface="Times New Roman" pitchFamily="18" charset="0"/>
              </a:rPr>
              <a:t>1-800-525-0102 or 1-210-565-0102</a:t>
            </a:r>
          </a:p>
          <a:p>
            <a:pPr indent="0" algn="ctr">
              <a:buNone/>
              <a:defRPr/>
            </a:pPr>
            <a:r>
              <a:rPr lang="en-US" sz="3200" b="0" dirty="0">
                <a:solidFill>
                  <a:srgbClr val="002060"/>
                </a:solidFill>
                <a:latin typeface="Times New Roman" pitchFamily="18" charset="0"/>
                <a:cs typeface="Times New Roman" pitchFamily="18" charset="0"/>
              </a:rPr>
              <a:t>or DSN 94-665-0102  </a:t>
            </a:r>
          </a:p>
          <a:p>
            <a:pPr lvl="1" indent="0">
              <a:buFont typeface="Wingdings" pitchFamily="2" charset="2"/>
              <a:buChar char="§"/>
              <a:defRPr/>
            </a:pPr>
            <a:endParaRPr lang="en-US" sz="800" b="0" dirty="0">
              <a:solidFill>
                <a:srgbClr val="002060"/>
              </a:solidFill>
              <a:latin typeface="Times New Roman" pitchFamily="18" charset="0"/>
              <a:cs typeface="Times New Roman" pitchFamily="18" charset="0"/>
            </a:endParaRPr>
          </a:p>
          <a:p>
            <a:pPr indent="0">
              <a:spcAft>
                <a:spcPts val="600"/>
              </a:spcAft>
              <a:buNone/>
              <a:defRPr/>
            </a:pPr>
            <a:r>
              <a:rPr lang="en-US" u="sng" dirty="0" smtClean="0">
                <a:solidFill>
                  <a:srgbClr val="002060"/>
                </a:solidFill>
                <a:latin typeface="Times New Roman" pitchFamily="18" charset="0"/>
                <a:cs typeface="Times New Roman" pitchFamily="18" charset="0"/>
              </a:rPr>
              <a:t>Office of Personnel Management</a:t>
            </a:r>
            <a:r>
              <a:rPr lang="en-US" dirty="0" smtClean="0">
                <a:solidFill>
                  <a:srgbClr val="002060"/>
                </a:solidFill>
                <a:latin typeface="Times New Roman" pitchFamily="18" charset="0"/>
                <a:cs typeface="Times New Roman" pitchFamily="18" charset="0"/>
              </a:rPr>
              <a:t>  (OPM) </a:t>
            </a:r>
          </a:p>
          <a:p>
            <a:pPr lvl="1" indent="0">
              <a:buFont typeface="Wingdings" pitchFamily="2" charset="2"/>
              <a:buChar char="§"/>
              <a:defRPr/>
            </a:pPr>
            <a:r>
              <a:rPr lang="en-US" sz="1600" b="0" dirty="0">
                <a:solidFill>
                  <a:srgbClr val="002060"/>
                </a:solidFill>
                <a:latin typeface="Times New Roman" pitchFamily="18" charset="0"/>
                <a:cs typeface="Times New Roman" pitchFamily="18" charset="0"/>
              </a:rPr>
              <a:t> </a:t>
            </a:r>
            <a:r>
              <a:rPr lang="en-US" sz="2000" b="0" dirty="0">
                <a:solidFill>
                  <a:srgbClr val="002060"/>
                </a:solidFill>
                <a:latin typeface="Times New Roman" pitchFamily="18" charset="0"/>
                <a:cs typeface="Times New Roman" pitchFamily="18" charset="0"/>
              </a:rPr>
              <a:t>The agency that overseas all federal civilian employment.</a:t>
            </a:r>
          </a:p>
          <a:p>
            <a:pPr indent="0">
              <a:buNone/>
              <a:defRPr/>
            </a:pPr>
            <a:r>
              <a:rPr lang="en-US" sz="2400" b="0" i="1" dirty="0">
                <a:solidFill>
                  <a:srgbClr val="002060"/>
                </a:solidFill>
                <a:latin typeface="Times New Roman" pitchFamily="18" charset="0"/>
                <a:cs typeface="Times New Roman" pitchFamily="18" charset="0"/>
              </a:rPr>
              <a:t>For information on insurance providers and federal employee entitlements visit:</a:t>
            </a:r>
            <a:r>
              <a:rPr lang="en-US" sz="2400" i="1" dirty="0">
                <a:solidFill>
                  <a:srgbClr val="002060"/>
                </a:solidFill>
                <a:latin typeface="Times New Roman" pitchFamily="18" charset="0"/>
                <a:cs typeface="Times New Roman" pitchFamily="18" charset="0"/>
              </a:rPr>
              <a:t> </a:t>
            </a:r>
            <a:r>
              <a:rPr lang="en-US" sz="2400" b="0" dirty="0">
                <a:solidFill>
                  <a:srgbClr val="002060"/>
                </a:solidFill>
                <a:latin typeface="Times New Roman" pitchFamily="18" charset="0"/>
                <a:cs typeface="Times New Roman" pitchFamily="18" charset="0"/>
              </a:rPr>
              <a:t>	    </a:t>
            </a:r>
            <a:r>
              <a:rPr lang="en-US" sz="3200" b="0" dirty="0">
                <a:solidFill>
                  <a:srgbClr val="002060"/>
                </a:solidFill>
                <a:latin typeface="Times New Roman" pitchFamily="18" charset="0"/>
                <a:cs typeface="Times New Roman" pitchFamily="18" charset="0"/>
                <a:hlinkClick r:id="rId3"/>
              </a:rPr>
              <a:t>www.opm.gov</a:t>
            </a:r>
            <a:endParaRPr lang="en-US" sz="3200" b="0" dirty="0">
              <a:solidFill>
                <a:srgbClr val="002060"/>
              </a:solidFill>
              <a:latin typeface="Times New Roman" pitchFamily="18" charset="0"/>
              <a:cs typeface="Times New Roman" pitchFamily="18" charset="0"/>
            </a:endParaRPr>
          </a:p>
          <a:p>
            <a:pPr indent="0">
              <a:buFont typeface="Wingdings" pitchFamily="2" charset="2"/>
              <a:buChar char="§"/>
              <a:defRPr/>
            </a:pPr>
            <a:endParaRPr lang="en-US" sz="800" b="0" dirty="0">
              <a:latin typeface="Times New Roman" pitchFamily="18" charset="0"/>
              <a:cs typeface="Times New Roman" pitchFamily="18" charset="0"/>
            </a:endParaRPr>
          </a:p>
          <a:p>
            <a:pPr indent="0">
              <a:buNone/>
              <a:defRPr/>
            </a:pPr>
            <a:endParaRPr lang="en-US" b="0" dirty="0" smtClean="0"/>
          </a:p>
          <a:p>
            <a:pPr>
              <a:defRPr/>
            </a:pPr>
            <a:endParaRPr lang="en-US" sz="2400" b="0" dirty="0"/>
          </a:p>
          <a:p>
            <a:pPr lvl="1">
              <a:buFont typeface="Wingdings" pitchFamily="2" charset="2"/>
              <a:buNone/>
              <a:defRPr/>
            </a:pPr>
            <a:endParaRPr lang="en-US" b="0" dirty="0" smtClean="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28</a:t>
            </a:fld>
            <a:endParaRPr lang="en-US">
              <a:solidFill>
                <a:srgbClr val="E3DED1"/>
              </a:solidFill>
            </a:endParaRPr>
          </a:p>
        </p:txBody>
      </p:sp>
    </p:spTree>
    <p:extLst>
      <p:ext uri="{BB962C8B-B14F-4D97-AF65-F5344CB8AC3E}">
        <p14:creationId xmlns:p14="http://schemas.microsoft.com/office/powerpoint/2010/main" val="342220273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85800" indent="-283464" algn="ctr">
              <a:spcBef>
                <a:spcPts val="1800"/>
              </a:spcBef>
              <a:buNone/>
            </a:pPr>
            <a:r>
              <a:rPr lang="en-US" sz="6000" dirty="0">
                <a:solidFill>
                  <a:srgbClr val="002060"/>
                </a:solidFill>
                <a:latin typeface="Times New Roman" pitchFamily="18" charset="0"/>
                <a:cs typeface="Times New Roman" pitchFamily="18" charset="0"/>
              </a:rPr>
              <a:t>Retirement</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29</a:t>
            </a:fld>
            <a:endParaRPr lang="en-US">
              <a:solidFill>
                <a:srgbClr val="E3DED1"/>
              </a:solidFill>
            </a:endParaRPr>
          </a:p>
        </p:txBody>
      </p:sp>
      <p:pic>
        <p:nvPicPr>
          <p:cNvPr id="7" name="Picture 6" descr="retirement.jpg"/>
          <p:cNvPicPr>
            <a:picLocks noChangeAspect="1"/>
          </p:cNvPicPr>
          <p:nvPr/>
        </p:nvPicPr>
        <p:blipFill>
          <a:blip r:embed="rId3" cstate="print"/>
          <a:stretch>
            <a:fillRect/>
          </a:stretch>
        </p:blipFill>
        <p:spPr>
          <a:xfrm>
            <a:off x="3113965" y="2279177"/>
            <a:ext cx="2959292" cy="3715875"/>
          </a:xfrm>
          <a:prstGeom prst="roundRect">
            <a:avLst>
              <a:gd name="adj" fmla="val 8594"/>
            </a:avLst>
          </a:prstGeom>
          <a:solidFill>
            <a:srgbClr val="FFFFFF">
              <a:shade val="85000"/>
            </a:srgbClr>
          </a:solidFill>
          <a:ln>
            <a:noFill/>
          </a:ln>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5368148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73128" y="223838"/>
            <a:ext cx="7143750" cy="1004887"/>
          </a:xfrm>
        </p:spPr>
        <p:txBody>
          <a:bodyPr anchor="b"/>
          <a:lstStyle/>
          <a:p>
            <a:pPr algn="ctr"/>
            <a:r>
              <a:rPr lang="en-US" i="0" dirty="0" smtClean="0">
                <a:latin typeface="Times New Roman" pitchFamily="18" charset="0"/>
                <a:cs typeface="Times New Roman" pitchFamily="18" charset="0"/>
              </a:rPr>
              <a:t>Agenda</a:t>
            </a:r>
          </a:p>
        </p:txBody>
      </p:sp>
      <p:sp>
        <p:nvSpPr>
          <p:cNvPr id="9219" name="Content Placeholder 2"/>
          <p:cNvSpPr>
            <a:spLocks noGrp="1"/>
          </p:cNvSpPr>
          <p:nvPr>
            <p:ph idx="1"/>
          </p:nvPr>
        </p:nvSpPr>
        <p:spPr/>
        <p:txBody>
          <a:bodyPr/>
          <a:lstStyle/>
          <a:p>
            <a:pPr>
              <a:spcBef>
                <a:spcPts val="0"/>
              </a:spcBef>
              <a:buNone/>
            </a:pPr>
            <a:r>
              <a:rPr lang="en-US" sz="3000" dirty="0">
                <a:solidFill>
                  <a:srgbClr val="002060"/>
                </a:solidFill>
                <a:latin typeface="Times New Roman" pitchFamily="18" charset="0"/>
                <a:cs typeface="Times New Roman" pitchFamily="18" charset="0"/>
              </a:rPr>
              <a:t>Introduction &amp; Guidance</a:t>
            </a:r>
          </a:p>
          <a:p>
            <a:pPr>
              <a:buNone/>
            </a:pPr>
            <a:r>
              <a:rPr lang="en-US" sz="3000" dirty="0">
                <a:solidFill>
                  <a:srgbClr val="002060"/>
                </a:solidFill>
                <a:latin typeface="Times New Roman" pitchFamily="18" charset="0"/>
                <a:cs typeface="Times New Roman" pitchFamily="18" charset="0"/>
              </a:rPr>
              <a:t>	DCPDS Interface with DEERS and DCPS</a:t>
            </a:r>
          </a:p>
          <a:p>
            <a:pPr>
              <a:buNone/>
            </a:pPr>
            <a:r>
              <a:rPr lang="en-US" sz="3000" dirty="0">
                <a:solidFill>
                  <a:srgbClr val="002060"/>
                </a:solidFill>
                <a:latin typeface="Times New Roman" pitchFamily="18" charset="0"/>
                <a:cs typeface="Times New Roman" pitchFamily="18" charset="0"/>
              </a:rPr>
              <a:t>		In-Processing Folder</a:t>
            </a:r>
          </a:p>
          <a:p>
            <a:pPr>
              <a:buNone/>
            </a:pPr>
            <a:r>
              <a:rPr lang="en-US" sz="3000" dirty="0">
                <a:solidFill>
                  <a:srgbClr val="002060"/>
                </a:solidFill>
                <a:latin typeface="Times New Roman" pitchFamily="18" charset="0"/>
                <a:cs typeface="Times New Roman" pitchFamily="18" charset="0"/>
              </a:rPr>
              <a:t>			Federal Benefits Programs</a:t>
            </a:r>
          </a:p>
          <a:p>
            <a:pPr>
              <a:buNone/>
            </a:pPr>
            <a:r>
              <a:rPr lang="en-US" sz="3000" dirty="0">
                <a:solidFill>
                  <a:srgbClr val="002060"/>
                </a:solidFill>
                <a:latin typeface="Times New Roman" pitchFamily="18" charset="0"/>
                <a:cs typeface="Times New Roman" pitchFamily="18" charset="0"/>
              </a:rPr>
              <a:t>				Civilian Pay </a:t>
            </a:r>
          </a:p>
          <a:p>
            <a:pPr>
              <a:buNone/>
            </a:pPr>
            <a:r>
              <a:rPr lang="en-US" sz="3000" dirty="0">
                <a:solidFill>
                  <a:srgbClr val="002060"/>
                </a:solidFill>
                <a:latin typeface="Times New Roman" pitchFamily="18" charset="0"/>
                <a:cs typeface="Times New Roman" pitchFamily="18" charset="0"/>
              </a:rPr>
              <a:t>					Questions</a:t>
            </a:r>
          </a:p>
          <a:p>
            <a:pPr>
              <a:buNone/>
            </a:pPr>
            <a:r>
              <a:rPr lang="en-US" sz="3000" dirty="0">
                <a:solidFill>
                  <a:srgbClr val="002060"/>
                </a:solidFill>
                <a:latin typeface="Times New Roman" pitchFamily="18" charset="0"/>
                <a:cs typeface="Times New Roman" pitchFamily="18" charset="0"/>
              </a:rPr>
              <a:t>						Oath of Office</a:t>
            </a:r>
            <a:endParaRPr lang="en-US" sz="300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3</a:t>
            </a:fld>
            <a:endParaRPr lang="en-US">
              <a:solidFill>
                <a:srgbClr val="E3DED1"/>
              </a:solidFill>
            </a:endParaRPr>
          </a:p>
        </p:txBody>
      </p:sp>
    </p:spTree>
    <p:extLst>
      <p:ext uri="{BB962C8B-B14F-4D97-AF65-F5344CB8AC3E}">
        <p14:creationId xmlns:p14="http://schemas.microsoft.com/office/powerpoint/2010/main" val="220090773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i="0" dirty="0" smtClean="0">
                <a:latin typeface="Times New Roman" pitchFamily="18" charset="0"/>
                <a:cs typeface="Times New Roman" pitchFamily="18" charset="0"/>
              </a:rPr>
              <a:t>Retirement Systems</a:t>
            </a:r>
          </a:p>
        </p:txBody>
      </p:sp>
      <p:sp>
        <p:nvSpPr>
          <p:cNvPr id="27651" name="Content Placeholder 2"/>
          <p:cNvSpPr>
            <a:spLocks noGrp="1"/>
          </p:cNvSpPr>
          <p:nvPr>
            <p:ph idx="1"/>
          </p:nvPr>
        </p:nvSpPr>
        <p:spPr>
          <a:xfrm>
            <a:off x="325924" y="1240324"/>
            <a:ext cx="8589475" cy="5058875"/>
          </a:xfrm>
        </p:spPr>
        <p:txBody>
          <a:bodyPr/>
          <a:lstStyle/>
          <a:p>
            <a:pPr>
              <a:buNone/>
            </a:pPr>
            <a:r>
              <a:rPr lang="en-US" sz="1900" b="0" dirty="0" smtClean="0">
                <a:solidFill>
                  <a:srgbClr val="002060"/>
                </a:solidFill>
                <a:latin typeface="Times New Roman" pitchFamily="18" charset="0"/>
                <a:cs typeface="Times New Roman" pitchFamily="18" charset="0"/>
              </a:rPr>
              <a:t>There are </a:t>
            </a:r>
            <a:r>
              <a:rPr lang="en-US" sz="1900" dirty="0" smtClean="0">
                <a:solidFill>
                  <a:srgbClr val="002060"/>
                </a:solidFill>
                <a:latin typeface="Times New Roman" pitchFamily="18" charset="0"/>
                <a:cs typeface="Times New Roman" pitchFamily="18" charset="0"/>
              </a:rPr>
              <a:t>four </a:t>
            </a:r>
            <a:r>
              <a:rPr lang="en-US" sz="1900" b="0" dirty="0" smtClean="0">
                <a:solidFill>
                  <a:srgbClr val="002060"/>
                </a:solidFill>
                <a:latin typeface="Times New Roman" pitchFamily="18" charset="0"/>
                <a:cs typeface="Times New Roman" pitchFamily="18" charset="0"/>
              </a:rPr>
              <a:t>Federal retirement systems: </a:t>
            </a:r>
          </a:p>
          <a:p>
            <a:pPr>
              <a:buNone/>
            </a:pPr>
            <a:r>
              <a:rPr lang="en-US" sz="1900" dirty="0">
                <a:solidFill>
                  <a:srgbClr val="002060"/>
                </a:solidFill>
                <a:latin typeface="Times New Roman" pitchFamily="18" charset="0"/>
                <a:cs typeface="Times New Roman" pitchFamily="18" charset="0"/>
              </a:rPr>
              <a:t>Federal Employees Retirement System- Further Revised Annuity System </a:t>
            </a:r>
            <a:r>
              <a:rPr lang="en-US" sz="1900" b="0" dirty="0">
                <a:solidFill>
                  <a:srgbClr val="002060"/>
                </a:solidFill>
                <a:latin typeface="Times New Roman" pitchFamily="18" charset="0"/>
                <a:cs typeface="Times New Roman" pitchFamily="18" charset="0"/>
              </a:rPr>
              <a:t>(FERS-FRAE)</a:t>
            </a:r>
            <a:r>
              <a:rPr lang="en-US" sz="1900" dirty="0">
                <a:solidFill>
                  <a:srgbClr val="002060"/>
                </a:solidFill>
                <a:latin typeface="Times New Roman" pitchFamily="18" charset="0"/>
                <a:cs typeface="Times New Roman" pitchFamily="18" charset="0"/>
              </a:rPr>
              <a:t> </a:t>
            </a:r>
          </a:p>
          <a:p>
            <a:pPr lvl="2">
              <a:buFont typeface="Wingdings" pitchFamily="2" charset="2"/>
              <a:buChar char="§"/>
            </a:pPr>
            <a:r>
              <a:rPr lang="en-US" sz="1900" b="0" dirty="0">
                <a:solidFill>
                  <a:srgbClr val="002060"/>
                </a:solidFill>
                <a:latin typeface="Times New Roman" pitchFamily="18" charset="0"/>
                <a:cs typeface="Times New Roman" pitchFamily="18" charset="0"/>
              </a:rPr>
              <a:t>New Federal employees hired on or after January 2014</a:t>
            </a:r>
          </a:p>
          <a:p>
            <a:pPr marL="0" indent="0">
              <a:buNone/>
            </a:pPr>
            <a:r>
              <a:rPr lang="en-US" sz="1900" dirty="0">
                <a:solidFill>
                  <a:srgbClr val="002060"/>
                </a:solidFill>
                <a:latin typeface="Times New Roman" pitchFamily="18" charset="0"/>
                <a:cs typeface="Times New Roman" pitchFamily="18" charset="0"/>
              </a:rPr>
              <a:t>Federal Employees Retirement System-Revised Annuity System </a:t>
            </a:r>
            <a:r>
              <a:rPr lang="en-US" sz="1900" b="0" dirty="0">
                <a:solidFill>
                  <a:srgbClr val="002060"/>
                </a:solidFill>
                <a:latin typeface="Times New Roman" pitchFamily="18" charset="0"/>
                <a:cs typeface="Times New Roman" pitchFamily="18" charset="0"/>
              </a:rPr>
              <a:t>(FERS-RAE)</a:t>
            </a:r>
            <a:r>
              <a:rPr lang="en-US" sz="1900" dirty="0">
                <a:solidFill>
                  <a:srgbClr val="002060"/>
                </a:solidFill>
                <a:latin typeface="Times New Roman" pitchFamily="18" charset="0"/>
                <a:cs typeface="Times New Roman" pitchFamily="18" charset="0"/>
              </a:rPr>
              <a:t> </a:t>
            </a:r>
          </a:p>
          <a:p>
            <a:pPr lvl="2">
              <a:buFont typeface="Wingdings" pitchFamily="2" charset="2"/>
              <a:buChar char="§"/>
            </a:pPr>
            <a:r>
              <a:rPr lang="en-US" sz="1900" b="0" dirty="0">
                <a:solidFill>
                  <a:srgbClr val="002060"/>
                </a:solidFill>
                <a:latin typeface="Times New Roman" pitchFamily="18" charset="0"/>
                <a:cs typeface="Times New Roman" pitchFamily="18" charset="0"/>
              </a:rPr>
              <a:t>New Federal employees hired on or after January 2013</a:t>
            </a:r>
          </a:p>
          <a:p>
            <a:pPr marL="61912" indent="0">
              <a:buNone/>
            </a:pPr>
            <a:r>
              <a:rPr lang="en-US" sz="1900" dirty="0">
                <a:solidFill>
                  <a:srgbClr val="002060"/>
                </a:solidFill>
                <a:latin typeface="Times New Roman" pitchFamily="18" charset="0"/>
                <a:cs typeface="Times New Roman" pitchFamily="18" charset="0"/>
              </a:rPr>
              <a:t>Federal Employees Retirement System (FERS)</a:t>
            </a:r>
          </a:p>
          <a:p>
            <a:pPr lvl="2">
              <a:buFont typeface="Wingdings" pitchFamily="2" charset="2"/>
              <a:buChar char="§"/>
            </a:pPr>
            <a:r>
              <a:rPr lang="en-US" sz="1900" dirty="0">
                <a:solidFill>
                  <a:srgbClr val="002060"/>
                </a:solidFill>
                <a:latin typeface="Times New Roman" pitchFamily="18" charset="0"/>
                <a:cs typeface="Times New Roman" pitchFamily="18" charset="0"/>
              </a:rPr>
              <a:t> </a:t>
            </a:r>
            <a:r>
              <a:rPr lang="en-US" sz="1900" b="0" dirty="0">
                <a:solidFill>
                  <a:srgbClr val="002060"/>
                </a:solidFill>
                <a:latin typeface="Times New Roman" pitchFamily="18" charset="0"/>
                <a:cs typeface="Times New Roman" pitchFamily="18" charset="0"/>
              </a:rPr>
              <a:t>New Federal employees hired after 1984 through December 2013</a:t>
            </a:r>
          </a:p>
          <a:p>
            <a:pPr marL="0" indent="0">
              <a:buNone/>
            </a:pPr>
            <a:r>
              <a:rPr lang="en-US" sz="1900" dirty="0">
                <a:solidFill>
                  <a:srgbClr val="002060"/>
                </a:solidFill>
                <a:latin typeface="Times New Roman" pitchFamily="18" charset="0"/>
                <a:cs typeface="Times New Roman" pitchFamily="18" charset="0"/>
              </a:rPr>
              <a:t>Civil Service Retirement System (CSRS) or CSRS- Offset                                                                                                                                                                                                  </a:t>
            </a:r>
            <a:r>
              <a:rPr lang="en-US" sz="1900" b="0" dirty="0">
                <a:solidFill>
                  <a:srgbClr val="002060"/>
                </a:solidFill>
                <a:latin typeface="Times New Roman" pitchFamily="18" charset="0"/>
                <a:cs typeface="Times New Roman" pitchFamily="18" charset="0"/>
              </a:rPr>
              <a:t>   Employees with prior federal service hired </a:t>
            </a:r>
            <a:r>
              <a:rPr lang="en-US" sz="1900" b="0" u="sng" dirty="0">
                <a:solidFill>
                  <a:srgbClr val="002060"/>
                </a:solidFill>
                <a:latin typeface="Times New Roman" pitchFamily="18" charset="0"/>
                <a:cs typeface="Times New Roman" pitchFamily="18" charset="0"/>
              </a:rPr>
              <a:t>before</a:t>
            </a:r>
            <a:r>
              <a:rPr lang="en-US" sz="1900" b="0" dirty="0">
                <a:solidFill>
                  <a:srgbClr val="002060"/>
                </a:solidFill>
                <a:latin typeface="Times New Roman" pitchFamily="18" charset="0"/>
                <a:cs typeface="Times New Roman" pitchFamily="18" charset="0"/>
              </a:rPr>
              <a:t> 1984 are covered under CSRS                                      </a:t>
            </a:r>
          </a:p>
          <a:p>
            <a:pPr marL="400050" lvl="1" indent="0">
              <a:spcBef>
                <a:spcPts val="600"/>
              </a:spcBef>
              <a:spcAft>
                <a:spcPts val="1200"/>
              </a:spcAft>
              <a:buNone/>
            </a:pPr>
            <a:r>
              <a:rPr lang="en-US" sz="1900" i="1" dirty="0">
                <a:solidFill>
                  <a:srgbClr val="002060"/>
                </a:solidFill>
                <a:latin typeface="Times New Roman" pitchFamily="18" charset="0"/>
                <a:cs typeface="Times New Roman" pitchFamily="18" charset="0"/>
              </a:rPr>
              <a:t>To determine your retirement coverage:  </a:t>
            </a:r>
            <a:r>
              <a:rPr lang="en-US" sz="1900" b="0" dirty="0">
                <a:solidFill>
                  <a:srgbClr val="002060"/>
                </a:solidFill>
                <a:latin typeface="Times New Roman" pitchFamily="18" charset="0"/>
                <a:cs typeface="Times New Roman" pitchFamily="18" charset="0"/>
              </a:rPr>
              <a:t>Refer to item 30 of your SF-50…Or…refer to your LES (e.g. pay stub)</a:t>
            </a:r>
          </a:p>
          <a:p>
            <a:pPr marL="400050" lvl="1" indent="0">
              <a:spcBef>
                <a:spcPts val="600"/>
              </a:spcBef>
              <a:spcAft>
                <a:spcPts val="1200"/>
              </a:spcAft>
              <a:buNone/>
            </a:pPr>
            <a:r>
              <a:rPr lang="en-US" sz="1900" b="0" dirty="0" smtClean="0">
                <a:solidFill>
                  <a:srgbClr val="002060"/>
                </a:solidFill>
                <a:latin typeface="Times New Roman" pitchFamily="18" charset="0"/>
                <a:cs typeface="Times New Roman" pitchFamily="18" charset="0"/>
              </a:rPr>
              <a:t>Ref: OPM Retirement web page:  </a:t>
            </a:r>
            <a:r>
              <a:rPr lang="en-US" sz="1900" b="0"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hlinkClick r:id="rId3"/>
              </a:rPr>
              <a:t>https://www.opm.gov/retirement-services/</a:t>
            </a:r>
            <a:r>
              <a:rPr lang="en-US" b="0" dirty="0" smtClean="0">
                <a:latin typeface="Times New Roman" pitchFamily="18" charset="0"/>
                <a:cs typeface="Times New Roman" pitchFamily="18" charset="0"/>
              </a:rPr>
              <a:t/>
            </a:r>
            <a:br>
              <a:rPr lang="en-US" b="0" dirty="0" smtClean="0">
                <a:latin typeface="Times New Roman" pitchFamily="18" charset="0"/>
                <a:cs typeface="Times New Roman" pitchFamily="18" charset="0"/>
              </a:rPr>
            </a:br>
            <a:endParaRPr lang="en-US" b="0" dirty="0" smtClean="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30</a:t>
            </a:fld>
            <a:endParaRPr lang="en-US">
              <a:solidFill>
                <a:srgbClr val="E3DED1"/>
              </a:solidFill>
            </a:endParaRPr>
          </a:p>
        </p:txBody>
      </p:sp>
    </p:spTree>
    <p:extLst>
      <p:ext uri="{BB962C8B-B14F-4D97-AF65-F5344CB8AC3E}">
        <p14:creationId xmlns:p14="http://schemas.microsoft.com/office/powerpoint/2010/main" val="211984410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a:r>
              <a:rPr lang="en-US" i="0" dirty="0" smtClean="0">
                <a:latin typeface="Times New Roman" pitchFamily="18" charset="0"/>
                <a:cs typeface="Times New Roman" pitchFamily="18" charset="0"/>
              </a:rPr>
              <a:t>Minimum Retirement Age (MRA)</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31</a:t>
            </a:fld>
            <a:endParaRPr lang="en-US">
              <a:solidFill>
                <a:srgbClr val="E3DED1"/>
              </a:solidFill>
            </a:endParaRPr>
          </a:p>
        </p:txBody>
      </p:sp>
      <p:sp>
        <p:nvSpPr>
          <p:cNvPr id="3" name="Content Placeholder 2"/>
          <p:cNvSpPr>
            <a:spLocks noGrp="1"/>
          </p:cNvSpPr>
          <p:nvPr>
            <p:ph idx="1"/>
          </p:nvPr>
        </p:nvSpPr>
        <p:spPr>
          <a:xfrm>
            <a:off x="276225" y="1176950"/>
            <a:ext cx="8397875" cy="5071450"/>
          </a:xfrm>
        </p:spPr>
        <p:txBody>
          <a:bodyPr/>
          <a:lstStyle/>
          <a:p>
            <a:pPr marL="0" indent="0">
              <a:buNone/>
            </a:pPr>
            <a:r>
              <a:rPr lang="en-US" dirty="0" smtClean="0">
                <a:solidFill>
                  <a:srgbClr val="002060"/>
                </a:solidFill>
              </a:rPr>
              <a:t>MRA - </a:t>
            </a:r>
            <a:r>
              <a:rPr lang="en-US" sz="1400" dirty="0">
                <a:solidFill>
                  <a:srgbClr val="002060"/>
                </a:solidFill>
              </a:rPr>
              <a:t>The age at which you can first retire. Please also refer to the Minimum Retirement Age table for retirement eligibility. The minimum retirement age (MRA) for FERS employees is based on year of birth. </a:t>
            </a:r>
            <a:r>
              <a:rPr lang="en-US" sz="1400" b="0" dirty="0">
                <a:solidFill>
                  <a:srgbClr val="002060"/>
                </a:solidFill>
              </a:rPr>
              <a:t>Determining when a civilian employee can retire is complicated. To qualify for a Voluntary Optional (immediate, unreduced) retirement, you must meet the age and service requirements in the following tables. For both CSRS and Federal Employees Retirement System (FERS) employees, at least 5 years of the total creditable service must be civilian service. CSRS employees must be subject to CSRS for 1 out of the last 2 years of service before the date of separation on which the retirement is based, and FERS employees must be covered by FERS on the day of separation.</a:t>
            </a:r>
          </a:p>
          <a:p>
            <a:pPr marL="0" indent="0">
              <a:spcBef>
                <a:spcPts val="0"/>
              </a:spcBef>
              <a:buNone/>
            </a:pPr>
            <a:endParaRPr lang="en-US" sz="1400" b="0" dirty="0"/>
          </a:p>
          <a:p>
            <a:pPr marL="0" indent="0">
              <a:spcBef>
                <a:spcPts val="0"/>
              </a:spcBef>
              <a:buNone/>
            </a:pPr>
            <a:endParaRPr lang="en-US" sz="1400" b="0" dirty="0"/>
          </a:p>
          <a:p>
            <a:pPr marL="0" indent="0">
              <a:spcBef>
                <a:spcPts val="0"/>
              </a:spcBef>
              <a:buNone/>
            </a:pPr>
            <a:endParaRPr lang="en-US" sz="1400" b="0" dirty="0"/>
          </a:p>
          <a:p>
            <a:pPr marL="0" indent="0">
              <a:spcBef>
                <a:spcPts val="0"/>
              </a:spcBef>
              <a:buNone/>
            </a:pPr>
            <a:endParaRPr lang="en-US" sz="1400" b="0" dirty="0"/>
          </a:p>
          <a:p>
            <a:pPr marL="0" indent="0">
              <a:spcBef>
                <a:spcPts val="0"/>
              </a:spcBef>
              <a:buNone/>
            </a:pPr>
            <a:endParaRPr lang="en-US" sz="1400" b="0" dirty="0"/>
          </a:p>
          <a:p>
            <a:pPr marL="0" indent="0">
              <a:spcBef>
                <a:spcPts val="0"/>
              </a:spcBef>
              <a:buNone/>
            </a:pPr>
            <a:endParaRPr lang="en-US" sz="1400" b="0" dirty="0"/>
          </a:p>
          <a:p>
            <a:pPr marL="0" indent="0">
              <a:spcBef>
                <a:spcPts val="0"/>
              </a:spcBef>
              <a:buNone/>
            </a:pPr>
            <a:r>
              <a:rPr lang="en-US" sz="1400" b="0" dirty="0" smtClean="0">
                <a:solidFill>
                  <a:srgbClr val="002060"/>
                </a:solidFill>
              </a:rPr>
              <a:t>FERS </a:t>
            </a:r>
            <a:r>
              <a:rPr lang="en-US" sz="1400" b="0" dirty="0">
                <a:solidFill>
                  <a:srgbClr val="002060"/>
                </a:solidFill>
              </a:rPr>
              <a:t>Employees, Minimum Retirement Age is based on year of birth:</a:t>
            </a:r>
          </a:p>
          <a:p>
            <a:pPr marL="0" indent="0">
              <a:spcBef>
                <a:spcPts val="0"/>
              </a:spcBef>
              <a:buNone/>
            </a:pPr>
            <a:endParaRPr lang="en-US" sz="1400" b="0" dirty="0"/>
          </a:p>
          <a:p>
            <a:pPr marL="0" indent="0">
              <a:buNone/>
            </a:pPr>
            <a:endParaRPr lang="en-US" dirty="0"/>
          </a:p>
        </p:txBody>
      </p:sp>
      <p:pic>
        <p:nvPicPr>
          <p:cNvPr id="4" name="Picture 3"/>
          <p:cNvPicPr>
            <a:picLocks noChangeAspect="1"/>
          </p:cNvPicPr>
          <p:nvPr/>
        </p:nvPicPr>
        <p:blipFill>
          <a:blip r:embed="rId3"/>
          <a:stretch>
            <a:fillRect/>
          </a:stretch>
        </p:blipFill>
        <p:spPr>
          <a:xfrm>
            <a:off x="1440190" y="3012014"/>
            <a:ext cx="6260572" cy="1316572"/>
          </a:xfrm>
          <a:prstGeom prst="rect">
            <a:avLst/>
          </a:prstGeom>
        </p:spPr>
      </p:pic>
      <p:pic>
        <p:nvPicPr>
          <p:cNvPr id="5" name="Picture 4"/>
          <p:cNvPicPr>
            <a:picLocks noChangeAspect="1"/>
          </p:cNvPicPr>
          <p:nvPr/>
        </p:nvPicPr>
        <p:blipFill>
          <a:blip r:embed="rId4"/>
          <a:stretch>
            <a:fillRect/>
          </a:stretch>
        </p:blipFill>
        <p:spPr>
          <a:xfrm>
            <a:off x="2057400" y="4653057"/>
            <a:ext cx="6260572" cy="1758857"/>
          </a:xfrm>
          <a:prstGeom prst="rect">
            <a:avLst/>
          </a:prstGeom>
        </p:spPr>
      </p:pic>
    </p:spTree>
    <p:extLst>
      <p:ext uri="{BB962C8B-B14F-4D97-AF65-F5344CB8AC3E}">
        <p14:creationId xmlns:p14="http://schemas.microsoft.com/office/powerpoint/2010/main" val="202790406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380246" y="1504950"/>
            <a:ext cx="8293854" cy="4743450"/>
          </a:xfrm>
        </p:spPr>
        <p:txBody>
          <a:bodyPr/>
          <a:lstStyle/>
          <a:p>
            <a:pPr>
              <a:buNone/>
            </a:pPr>
            <a:r>
              <a:rPr lang="en-US" dirty="0" smtClean="0">
                <a:latin typeface="Times New Roman" pitchFamily="18" charset="0"/>
                <a:cs typeface="Times New Roman" pitchFamily="18" charset="0"/>
              </a:rPr>
              <a:t> 	</a:t>
            </a:r>
          </a:p>
          <a:p>
            <a:pPr>
              <a:buNone/>
            </a:pPr>
            <a:endParaRPr lang="en-US" sz="2400" b="0" i="1" dirty="0">
              <a:solidFill>
                <a:srgbClr val="002060"/>
              </a:solidFill>
              <a:latin typeface="Times New Roman" pitchFamily="18" charset="0"/>
              <a:cs typeface="Times New Roman" pitchFamily="18" charset="0"/>
            </a:endParaRPr>
          </a:p>
          <a:p>
            <a:pPr>
              <a:buNone/>
            </a:pPr>
            <a:r>
              <a:rPr lang="en-US" sz="2400" b="0" i="1" dirty="0">
                <a:solidFill>
                  <a:srgbClr val="002060"/>
                </a:solidFill>
                <a:latin typeface="Times New Roman" pitchFamily="18" charset="0"/>
                <a:cs typeface="Times New Roman" pitchFamily="18" charset="0"/>
              </a:rPr>
              <a:t>To obtain an overview of the two retirement systems under FERS access the website below.</a:t>
            </a:r>
          </a:p>
          <a:p>
            <a:pPr>
              <a:buNone/>
            </a:pPr>
            <a:endParaRPr lang="en-US" sz="2400" b="0" i="1" dirty="0">
              <a:solidFill>
                <a:srgbClr val="002060"/>
              </a:solidFill>
              <a:latin typeface="Times New Roman" pitchFamily="18" charset="0"/>
              <a:cs typeface="Times New Roman" pitchFamily="18" charset="0"/>
            </a:endParaRPr>
          </a:p>
          <a:p>
            <a:pPr algn="ctr">
              <a:buNone/>
            </a:pPr>
            <a:r>
              <a:rPr lang="en-US" sz="2400" b="0" i="1" dirty="0">
                <a:solidFill>
                  <a:srgbClr val="002060"/>
                </a:solidFill>
                <a:latin typeface="Times New Roman" pitchFamily="18" charset="0"/>
                <a:cs typeface="Times New Roman" pitchFamily="18" charset="0"/>
              </a:rPr>
              <a:t>  </a:t>
            </a:r>
            <a:r>
              <a:rPr lang="en-US" sz="2400" b="0" i="1" dirty="0">
                <a:solidFill>
                  <a:srgbClr val="002060"/>
                </a:solidFill>
                <a:latin typeface="Times New Roman" pitchFamily="18" charset="0"/>
                <a:cs typeface="Times New Roman" pitchFamily="18" charset="0"/>
                <a:hlinkClick r:id="rId3"/>
              </a:rPr>
              <a:t>http://www.opm.gov/retirement-services/publications-forms/benefits-administration-letters/2012/12-104.pdf</a:t>
            </a:r>
            <a:r>
              <a:rPr lang="en-US" sz="2400" b="0" i="1" dirty="0">
                <a:solidFill>
                  <a:srgbClr val="002060"/>
                </a:solidFill>
                <a:latin typeface="Times New Roman" pitchFamily="18" charset="0"/>
                <a:cs typeface="Times New Roman" pitchFamily="18" charset="0"/>
              </a:rPr>
              <a:t> </a:t>
            </a:r>
          </a:p>
          <a:p>
            <a:pPr>
              <a:buFont typeface="Wingdings" pitchFamily="2" charset="2"/>
              <a:buNone/>
            </a:pPr>
            <a:r>
              <a:rPr lang="en-US" sz="2400" b="0" i="1" dirty="0">
                <a:solidFill>
                  <a:srgbClr val="002060"/>
                </a:solidFill>
                <a:latin typeface="Times New Roman" pitchFamily="18" charset="0"/>
                <a:cs typeface="Times New Roman" pitchFamily="18" charset="0"/>
              </a:rPr>
              <a:t> </a:t>
            </a:r>
            <a:r>
              <a:rPr lang="en-US" b="0" dirty="0" smtClean="0">
                <a:latin typeface="Times New Roman" pitchFamily="18" charset="0"/>
                <a:cs typeface="Times New Roman" pitchFamily="18" charset="0"/>
              </a:rPr>
              <a:t/>
            </a:r>
            <a:br>
              <a:rPr lang="en-US" b="0" dirty="0" smtClean="0">
                <a:latin typeface="Times New Roman" pitchFamily="18" charset="0"/>
                <a:cs typeface="Times New Roman" pitchFamily="18" charset="0"/>
              </a:rPr>
            </a:br>
            <a:r>
              <a:rPr lang="en-US" b="0" dirty="0" smtClean="0">
                <a:latin typeface="Times New Roman" pitchFamily="18" charset="0"/>
                <a:cs typeface="Times New Roman" pitchFamily="18" charset="0"/>
              </a:rPr>
              <a:t>   </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32</a:t>
            </a:fld>
            <a:endParaRPr lang="en-US">
              <a:solidFill>
                <a:srgbClr val="E3DED1"/>
              </a:solidFill>
            </a:endParaRPr>
          </a:p>
        </p:txBody>
      </p:sp>
      <p:sp>
        <p:nvSpPr>
          <p:cNvPr id="6" name="Content Placeholder 2"/>
          <p:cNvSpPr txBox="1">
            <a:spLocks/>
          </p:cNvSpPr>
          <p:nvPr/>
        </p:nvSpPr>
        <p:spPr bwMode="auto">
          <a:xfrm>
            <a:off x="0" y="1228724"/>
            <a:ext cx="9144000" cy="1240155"/>
          </a:xfrm>
          <a:prstGeom prst="rect">
            <a:avLst/>
          </a:prstGeom>
          <a:noFill/>
          <a:ln w="9525">
            <a:noFill/>
            <a:miter lim="800000"/>
            <a:headEnd/>
            <a:tailEnd/>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2625" indent="-282575" algn="l" rtl="0" eaLnBrk="0" fontAlgn="base" hangingPunct="0">
              <a:spcBef>
                <a:spcPct val="25000"/>
              </a:spcBef>
              <a:spcAft>
                <a:spcPct val="0"/>
              </a:spcAft>
              <a:buClr>
                <a:srgbClr val="151C77"/>
              </a:buClr>
              <a:buSzPct val="80000"/>
              <a:buFont typeface="Wingdings" pitchFamily="2" charset="2"/>
              <a:buChar char="n"/>
              <a:defRPr b="1">
                <a:solidFill>
                  <a:schemeClr val="tx1"/>
                </a:solidFill>
                <a:latin typeface="+mn-lt"/>
              </a:defRPr>
            </a:lvl2pPr>
            <a:lvl3pPr marL="1020763" indent="-223838" algn="l" rtl="0" eaLnBrk="0" fontAlgn="base" hangingPunct="0">
              <a:spcBef>
                <a:spcPct val="25000"/>
              </a:spcBef>
              <a:spcAft>
                <a:spcPct val="0"/>
              </a:spcAft>
              <a:buClr>
                <a:srgbClr val="151C77"/>
              </a:buClr>
              <a:buSzPct val="80000"/>
              <a:buFont typeface="Wingdings" pitchFamily="2" charset="2"/>
              <a:buChar char="n"/>
              <a:defRPr b="1">
                <a:solidFill>
                  <a:schemeClr val="tx1"/>
                </a:solidFill>
                <a:latin typeface="+mn-lt"/>
              </a:defRPr>
            </a:lvl3pPr>
            <a:lvl4pPr marL="1435100" indent="-300038" algn="l" rtl="0" eaLnBrk="0" fontAlgn="base" hangingPunct="0">
              <a:spcBef>
                <a:spcPct val="25000"/>
              </a:spcBef>
              <a:spcAft>
                <a:spcPct val="0"/>
              </a:spcAft>
              <a:buClr>
                <a:srgbClr val="151C77"/>
              </a:buClr>
              <a:buSzPct val="80000"/>
              <a:buFont typeface="Wingdings" pitchFamily="2" charset="2"/>
              <a:buChar char="n"/>
              <a:defRPr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lvl="1" algn="ctr">
              <a:buFont typeface="Wingdings" pitchFamily="2" charset="2"/>
              <a:buNone/>
            </a:pPr>
            <a:r>
              <a:rPr lang="en-US" sz="4000" kern="0" dirty="0">
                <a:solidFill>
                  <a:srgbClr val="002060"/>
                </a:solidFill>
                <a:latin typeface="Times New Roman" pitchFamily="18" charset="0"/>
                <a:cs typeface="Times New Roman" pitchFamily="18" charset="0"/>
              </a:rPr>
              <a:t>FERS, FERS RAE, &amp; FERS-FRAE</a:t>
            </a:r>
          </a:p>
          <a:p>
            <a:pPr lvl="1">
              <a:buFont typeface="Wingdings" pitchFamily="2" charset="2"/>
              <a:buNone/>
            </a:pPr>
            <a:endParaRPr lang="en-US" b="0" kern="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lvl="1">
              <a:buFont typeface="Wingdings" pitchFamily="2" charset="2"/>
              <a:buNone/>
            </a:pPr>
            <a:endParaRPr lang="en-US" b="0" kern="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8" name="Title 1"/>
          <p:cNvSpPr>
            <a:spLocks noGrp="1"/>
          </p:cNvSpPr>
          <p:nvPr>
            <p:ph type="title"/>
          </p:nvPr>
        </p:nvSpPr>
        <p:spPr>
          <a:xfrm>
            <a:off x="987552" y="274320"/>
            <a:ext cx="7772400" cy="585216"/>
          </a:xfrm>
        </p:spPr>
        <p:txBody>
          <a:bodyPr/>
          <a:lstStyle/>
          <a:p>
            <a:pPr algn="ctr"/>
            <a:r>
              <a:rPr lang="en-US" i="0" dirty="0">
                <a:latin typeface="Times New Roman" pitchFamily="18" charset="0"/>
                <a:cs typeface="Times New Roman" pitchFamily="18" charset="0"/>
              </a:rPr>
              <a:t>Retirement Systems</a:t>
            </a:r>
          </a:p>
        </p:txBody>
      </p:sp>
    </p:spTree>
    <p:extLst>
      <p:ext uri="{BB962C8B-B14F-4D97-AF65-F5344CB8AC3E}">
        <p14:creationId xmlns:p14="http://schemas.microsoft.com/office/powerpoint/2010/main" val="263306988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r>
              <a:rPr lang="en-US" i="0" dirty="0">
                <a:latin typeface="Times New Roman" pitchFamily="18" charset="0"/>
                <a:cs typeface="Times New Roman" pitchFamily="18" charset="0"/>
              </a:rPr>
              <a:t>Retirement Systems</a:t>
            </a:r>
          </a:p>
        </p:txBody>
      </p:sp>
      <p:sp>
        <p:nvSpPr>
          <p:cNvPr id="28675"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 	</a:t>
            </a:r>
          </a:p>
          <a:p>
            <a:pPr>
              <a:buNone/>
            </a:pPr>
            <a:endParaRPr lang="en-US" dirty="0">
              <a:solidFill>
                <a:srgbClr val="002060"/>
              </a:solidFill>
              <a:latin typeface="Times New Roman" pitchFamily="18" charset="0"/>
              <a:cs typeface="Times New Roman" pitchFamily="18" charset="0"/>
            </a:endParaRPr>
          </a:p>
          <a:p>
            <a:pPr>
              <a:buNone/>
            </a:pPr>
            <a:endParaRPr lang="en-US" dirty="0" smtClean="0">
              <a:solidFill>
                <a:srgbClr val="002060"/>
              </a:solidFill>
              <a:latin typeface="Times New Roman" pitchFamily="18" charset="0"/>
              <a:cs typeface="Times New Roman" pitchFamily="18" charset="0"/>
            </a:endParaRPr>
          </a:p>
          <a:p>
            <a:pPr>
              <a:spcBef>
                <a:spcPts val="1200"/>
              </a:spcBef>
              <a:buNone/>
            </a:pPr>
            <a:r>
              <a:rPr lang="en-US" dirty="0" smtClean="0">
                <a:solidFill>
                  <a:srgbClr val="002060"/>
                </a:solidFill>
                <a:latin typeface="Times New Roman" pitchFamily="18" charset="0"/>
                <a:cs typeface="Times New Roman" pitchFamily="18" charset="0"/>
              </a:rPr>
              <a:t>	(1) Social Security</a:t>
            </a:r>
            <a:br>
              <a:rPr lang="en-US" dirty="0" smtClean="0">
                <a:solidFill>
                  <a:srgbClr val="002060"/>
                </a:solidFill>
                <a:latin typeface="Times New Roman" pitchFamily="18" charset="0"/>
                <a:cs typeface="Times New Roman" pitchFamily="18" charset="0"/>
              </a:rPr>
            </a:br>
            <a:r>
              <a:rPr lang="en-US" dirty="0" smtClean="0">
                <a:solidFill>
                  <a:srgbClr val="002060"/>
                </a:solidFill>
                <a:latin typeface="Times New Roman" pitchFamily="18" charset="0"/>
                <a:cs typeface="Times New Roman" pitchFamily="18" charset="0"/>
              </a:rPr>
              <a:t>(2) FERS annuity</a:t>
            </a:r>
            <a:br>
              <a:rPr lang="en-US" dirty="0" smtClean="0">
                <a:solidFill>
                  <a:srgbClr val="002060"/>
                </a:solidFill>
                <a:latin typeface="Times New Roman" pitchFamily="18" charset="0"/>
                <a:cs typeface="Times New Roman" pitchFamily="18" charset="0"/>
              </a:rPr>
            </a:br>
            <a:r>
              <a:rPr lang="en-US" dirty="0" smtClean="0">
                <a:solidFill>
                  <a:srgbClr val="002060"/>
                </a:solidFill>
                <a:latin typeface="Times New Roman" pitchFamily="18" charset="0"/>
                <a:cs typeface="Times New Roman" pitchFamily="18" charset="0"/>
              </a:rPr>
              <a:t>(3) Thrift Savings Plan  </a:t>
            </a:r>
          </a:p>
          <a:p>
            <a:pPr>
              <a:buFont typeface="Wingdings" pitchFamily="2" charset="2"/>
              <a:buNone/>
            </a:pPr>
            <a:r>
              <a:rPr lang="en-US" b="0" dirty="0" smtClean="0">
                <a:solidFill>
                  <a:srgbClr val="002060"/>
                </a:solidFill>
                <a:latin typeface="Times New Roman" pitchFamily="18" charset="0"/>
                <a:cs typeface="Times New Roman" pitchFamily="18" charset="0"/>
              </a:rPr>
              <a:t>	</a:t>
            </a:r>
            <a:endParaRPr lang="en-US" sz="2400" b="0" i="1"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33</a:t>
            </a:fld>
            <a:endParaRPr lang="en-US">
              <a:solidFill>
                <a:srgbClr val="E3DED1"/>
              </a:solidFill>
            </a:endParaRPr>
          </a:p>
        </p:txBody>
      </p:sp>
      <p:pic>
        <p:nvPicPr>
          <p:cNvPr id="4" name="Picture 3" descr="stool.jpg"/>
          <p:cNvPicPr>
            <a:picLocks noChangeAspect="1"/>
          </p:cNvPicPr>
          <p:nvPr/>
        </p:nvPicPr>
        <p:blipFill>
          <a:blip r:embed="rId3" cstate="print"/>
          <a:stretch>
            <a:fillRect/>
          </a:stretch>
        </p:blipFill>
        <p:spPr>
          <a:xfrm>
            <a:off x="5245003" y="2506878"/>
            <a:ext cx="2915706" cy="2915706"/>
          </a:xfrm>
          <a:prstGeom prst="rect">
            <a:avLst/>
          </a:prstGeom>
          <a:ln>
            <a:solidFill>
              <a:srgbClr val="000000"/>
            </a:solidFill>
          </a:ln>
          <a:effectLst/>
        </p:spPr>
      </p:pic>
      <p:sp>
        <p:nvSpPr>
          <p:cNvPr id="3" name="TextBox 2"/>
          <p:cNvSpPr txBox="1"/>
          <p:nvPr/>
        </p:nvSpPr>
        <p:spPr>
          <a:xfrm>
            <a:off x="609600" y="5422584"/>
            <a:ext cx="7543800" cy="707886"/>
          </a:xfrm>
          <a:prstGeom prst="rect">
            <a:avLst/>
          </a:prstGeom>
          <a:noFill/>
        </p:spPr>
        <p:txBody>
          <a:bodyPr wrap="square" rtlCol="0">
            <a:spAutoFit/>
          </a:bodyPr>
          <a:lstStyle/>
          <a:p>
            <a:pPr algn="ctr"/>
            <a:r>
              <a:rPr lang="en-US" sz="2000" i="1" dirty="0">
                <a:solidFill>
                  <a:srgbClr val="002060"/>
                </a:solidFill>
                <a:latin typeface="Times New Roman" pitchFamily="18" charset="0"/>
                <a:cs typeface="Times New Roman" pitchFamily="18" charset="0"/>
              </a:rPr>
              <a:t>The three components work together like the legs of a stool to give you a strong financial foundation for retirement.</a:t>
            </a:r>
            <a:endParaRPr lang="en-US" sz="2000" dirty="0"/>
          </a:p>
        </p:txBody>
      </p:sp>
      <p:sp>
        <p:nvSpPr>
          <p:cNvPr id="5" name="Content Placeholder 2"/>
          <p:cNvSpPr>
            <a:spLocks noGrp="1"/>
          </p:cNvSpPr>
          <p:nvPr>
            <p:ph sz="half" idx="4294967295"/>
          </p:nvPr>
        </p:nvSpPr>
        <p:spPr>
          <a:xfrm>
            <a:off x="0" y="1228724"/>
            <a:ext cx="9144000" cy="1240155"/>
          </a:xfrm>
          <a:effectLst>
            <a:outerShdw blurRad="76200" dir="13500000" sy="23000" kx="1200000" algn="br" rotWithShape="0">
              <a:prstClr val="black">
                <a:alpha val="20000"/>
              </a:prstClr>
            </a:outerShdw>
          </a:effectLst>
        </p:spPr>
        <p:txBody>
          <a:bodyPr/>
          <a:lstStyle/>
          <a:p>
            <a:pPr lvl="1" algn="ctr">
              <a:buNone/>
            </a:pPr>
            <a:r>
              <a:rPr lang="en-US" sz="4000" dirty="0">
                <a:solidFill>
                  <a:srgbClr val="002060"/>
                </a:solidFill>
                <a:latin typeface="Times New Roman" pitchFamily="18" charset="0"/>
                <a:cs typeface="Times New Roman" pitchFamily="18" charset="0"/>
              </a:rPr>
              <a:t>FERS, FERS RAE, &amp; FERS-FRAE</a:t>
            </a:r>
          </a:p>
          <a:p>
            <a:pPr lvl="1" algn="ctr">
              <a:spcBef>
                <a:spcPts val="0"/>
              </a:spcBef>
              <a:buNone/>
            </a:pPr>
            <a:r>
              <a:rPr lang="en-US" sz="4000" b="0" dirty="0">
                <a:solidFill>
                  <a:srgbClr val="002060"/>
                </a:solidFill>
                <a:latin typeface="Times New Roman" pitchFamily="18" charset="0"/>
                <a:cs typeface="Times New Roman" pitchFamily="18" charset="0"/>
              </a:rPr>
              <a:t>are a </a:t>
            </a:r>
            <a:r>
              <a:rPr lang="en-US" sz="4000" b="0" u="sng" dirty="0">
                <a:solidFill>
                  <a:srgbClr val="002060"/>
                </a:solidFill>
                <a:latin typeface="Times New Roman" pitchFamily="18" charset="0"/>
                <a:cs typeface="Times New Roman" pitchFamily="18" charset="0"/>
              </a:rPr>
              <a:t>three-tiered</a:t>
            </a:r>
            <a:r>
              <a:rPr lang="en-US" sz="4000" b="0" dirty="0">
                <a:solidFill>
                  <a:srgbClr val="002060"/>
                </a:solidFill>
                <a:latin typeface="Times New Roman" pitchFamily="18" charset="0"/>
                <a:cs typeface="Times New Roman" pitchFamily="18" charset="0"/>
              </a:rPr>
              <a:t> retirement plan </a:t>
            </a:r>
          </a:p>
          <a:p>
            <a:pPr lvl="1">
              <a:buNone/>
            </a:pPr>
            <a:endParaRPr lang="en-US" b="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lvl="1">
              <a:buNone/>
            </a:pPr>
            <a:endParaRPr lang="en-US" b="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4031172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276225" y="1385180"/>
            <a:ext cx="8397875" cy="4863220"/>
          </a:xfrm>
        </p:spPr>
        <p:txBody>
          <a:bodyPr/>
          <a:lstStyle/>
          <a:p>
            <a:pPr>
              <a:buNone/>
            </a:pPr>
            <a:endParaRPr lang="en-US" dirty="0" smtClean="0">
              <a:solidFill>
                <a:srgbClr val="002060"/>
              </a:solidFill>
              <a:latin typeface="Times New Roman" pitchFamily="18" charset="0"/>
              <a:cs typeface="Times New Roman" pitchFamily="18" charset="0"/>
            </a:endParaRPr>
          </a:p>
          <a:p>
            <a:pPr>
              <a:buNone/>
            </a:pPr>
            <a:endParaRPr lang="en-US" dirty="0">
              <a:solidFill>
                <a:srgbClr val="002060"/>
              </a:solidFill>
              <a:latin typeface="Times New Roman" pitchFamily="18" charset="0"/>
              <a:cs typeface="Times New Roman" pitchFamily="18" charset="0"/>
            </a:endParaRPr>
          </a:p>
          <a:p>
            <a:pPr>
              <a:buNone/>
            </a:pPr>
            <a:r>
              <a:rPr lang="en-US" dirty="0" smtClean="0">
                <a:solidFill>
                  <a:srgbClr val="002060"/>
                </a:solidFill>
                <a:latin typeface="Times New Roman" pitchFamily="18" charset="0"/>
                <a:cs typeface="Times New Roman" pitchFamily="18" charset="0"/>
              </a:rPr>
              <a:t>Employee Contributions:</a:t>
            </a:r>
          </a:p>
          <a:p>
            <a:pPr>
              <a:buFont typeface="Wingdings" pitchFamily="2" charset="2"/>
              <a:buChar char="§"/>
            </a:pPr>
            <a:r>
              <a:rPr lang="en-US" dirty="0" smtClean="0">
                <a:solidFill>
                  <a:srgbClr val="002060"/>
                </a:solidFill>
                <a:latin typeface="Times New Roman" pitchFamily="18" charset="0"/>
                <a:cs typeface="Times New Roman" pitchFamily="18" charset="0"/>
              </a:rPr>
              <a:t>FERS </a:t>
            </a:r>
            <a:r>
              <a:rPr lang="en-US"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0.8% </a:t>
            </a:r>
          </a:p>
          <a:p>
            <a:pPr>
              <a:buFont typeface="Wingdings" pitchFamily="2" charset="2"/>
              <a:buChar char="§"/>
            </a:pPr>
            <a:r>
              <a:rPr lang="en-US" dirty="0" smtClean="0">
                <a:solidFill>
                  <a:srgbClr val="002060"/>
                </a:solidFill>
                <a:latin typeface="Times New Roman" pitchFamily="18" charset="0"/>
                <a:cs typeface="Times New Roman" pitchFamily="18" charset="0"/>
              </a:rPr>
              <a:t>FERS-RAE </a:t>
            </a:r>
            <a:r>
              <a:rPr lang="en-US" dirty="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3.1%</a:t>
            </a:r>
          </a:p>
          <a:p>
            <a:pPr>
              <a:buFont typeface="Wingdings" pitchFamily="2" charset="2"/>
              <a:buChar char="§"/>
            </a:pPr>
            <a:r>
              <a:rPr lang="en-US" dirty="0" smtClean="0">
                <a:solidFill>
                  <a:srgbClr val="002060"/>
                </a:solidFill>
                <a:latin typeface="Times New Roman" pitchFamily="18" charset="0"/>
                <a:cs typeface="Times New Roman" pitchFamily="18" charset="0"/>
              </a:rPr>
              <a:t>FERS-FRAE = 4.4%</a:t>
            </a:r>
          </a:p>
          <a:p>
            <a:pPr marL="0" indent="0">
              <a:buNone/>
            </a:pPr>
            <a:r>
              <a:rPr lang="en-US" sz="2400" dirty="0">
                <a:solidFill>
                  <a:srgbClr val="002060"/>
                </a:solidFill>
              </a:rPr>
              <a:t>Through 31 Dec 2013 unused sick leave will be credited towards your retirement at 50%.  Beginning 1 Jan 2014 unused sick leave will be credited towards your retirement at 100%.</a:t>
            </a:r>
            <a:r>
              <a:rPr lang="en-US" sz="2400" dirty="0"/>
              <a:t> </a:t>
            </a:r>
          </a:p>
          <a:p>
            <a:pPr>
              <a:buNone/>
            </a:pPr>
            <a:endParaRPr lang="en-US" sz="2400" b="0" i="1" dirty="0">
              <a:solidFill>
                <a:srgbClr val="002060"/>
              </a:solidFill>
              <a:latin typeface="Times New Roman" pitchFamily="18" charset="0"/>
              <a:cs typeface="Times New Roman" pitchFamily="18" charset="0"/>
            </a:endParaRPr>
          </a:p>
          <a:p>
            <a:pPr>
              <a:buNone/>
            </a:pPr>
            <a:r>
              <a:rPr lang="en-US" b="0" dirty="0" smtClean="0">
                <a:latin typeface="Times New Roman" pitchFamily="18" charset="0"/>
                <a:cs typeface="Times New Roman" pitchFamily="18" charset="0"/>
              </a:rPr>
              <a:t/>
            </a:r>
            <a:br>
              <a:rPr lang="en-US" b="0" dirty="0" smtClean="0">
                <a:latin typeface="Times New Roman" pitchFamily="18" charset="0"/>
                <a:cs typeface="Times New Roman" pitchFamily="18" charset="0"/>
              </a:rPr>
            </a:br>
            <a:r>
              <a:rPr lang="en-US" b="0" dirty="0" smtClean="0">
                <a:latin typeface="Times New Roman" pitchFamily="18" charset="0"/>
                <a:cs typeface="Times New Roman" pitchFamily="18" charset="0"/>
              </a:rPr>
              <a:t>   </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34</a:t>
            </a:fld>
            <a:endParaRPr lang="en-US">
              <a:solidFill>
                <a:srgbClr val="E3DED1"/>
              </a:solidFill>
            </a:endParaRPr>
          </a:p>
        </p:txBody>
      </p:sp>
      <p:sp>
        <p:nvSpPr>
          <p:cNvPr id="9" name="Title 1"/>
          <p:cNvSpPr>
            <a:spLocks noGrp="1"/>
          </p:cNvSpPr>
          <p:nvPr>
            <p:ph type="title"/>
          </p:nvPr>
        </p:nvSpPr>
        <p:spPr>
          <a:xfrm>
            <a:off x="987552" y="274320"/>
            <a:ext cx="7772400" cy="746760"/>
          </a:xfrm>
        </p:spPr>
        <p:txBody>
          <a:bodyPr/>
          <a:lstStyle/>
          <a:p>
            <a:pPr algn="ctr"/>
            <a:r>
              <a:rPr lang="en-US" i="0" dirty="0">
                <a:latin typeface="Times New Roman" pitchFamily="18" charset="0"/>
                <a:cs typeface="Times New Roman" pitchFamily="18" charset="0"/>
              </a:rPr>
              <a:t>Retirement Systems</a:t>
            </a:r>
          </a:p>
        </p:txBody>
      </p:sp>
      <p:sp>
        <p:nvSpPr>
          <p:cNvPr id="10" name="Content Placeholder 2"/>
          <p:cNvSpPr txBox="1">
            <a:spLocks/>
          </p:cNvSpPr>
          <p:nvPr/>
        </p:nvSpPr>
        <p:spPr bwMode="auto">
          <a:xfrm>
            <a:off x="0" y="1297304"/>
            <a:ext cx="9144000" cy="1171575"/>
          </a:xfrm>
          <a:prstGeom prst="rect">
            <a:avLst/>
          </a:prstGeom>
          <a:noFill/>
          <a:ln w="9525">
            <a:noFill/>
            <a:miter lim="800000"/>
            <a:headEnd/>
            <a:tailEnd/>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2625" indent="-282575" algn="l" rtl="0" eaLnBrk="0" fontAlgn="base" hangingPunct="0">
              <a:spcBef>
                <a:spcPct val="25000"/>
              </a:spcBef>
              <a:spcAft>
                <a:spcPct val="0"/>
              </a:spcAft>
              <a:buClr>
                <a:srgbClr val="151C77"/>
              </a:buClr>
              <a:buSzPct val="80000"/>
              <a:buFont typeface="Wingdings" pitchFamily="2" charset="2"/>
              <a:buChar char="n"/>
              <a:defRPr b="1">
                <a:solidFill>
                  <a:schemeClr val="tx1"/>
                </a:solidFill>
                <a:latin typeface="+mn-lt"/>
              </a:defRPr>
            </a:lvl2pPr>
            <a:lvl3pPr marL="1020763" indent="-223838" algn="l" rtl="0" eaLnBrk="0" fontAlgn="base" hangingPunct="0">
              <a:spcBef>
                <a:spcPct val="25000"/>
              </a:spcBef>
              <a:spcAft>
                <a:spcPct val="0"/>
              </a:spcAft>
              <a:buClr>
                <a:srgbClr val="151C77"/>
              </a:buClr>
              <a:buSzPct val="80000"/>
              <a:buFont typeface="Wingdings" pitchFamily="2" charset="2"/>
              <a:buChar char="n"/>
              <a:defRPr b="1">
                <a:solidFill>
                  <a:schemeClr val="tx1"/>
                </a:solidFill>
                <a:latin typeface="+mn-lt"/>
              </a:defRPr>
            </a:lvl3pPr>
            <a:lvl4pPr marL="1435100" indent="-300038" algn="l" rtl="0" eaLnBrk="0" fontAlgn="base" hangingPunct="0">
              <a:spcBef>
                <a:spcPct val="25000"/>
              </a:spcBef>
              <a:spcAft>
                <a:spcPct val="0"/>
              </a:spcAft>
              <a:buClr>
                <a:srgbClr val="151C77"/>
              </a:buClr>
              <a:buSzPct val="80000"/>
              <a:buFont typeface="Wingdings" pitchFamily="2" charset="2"/>
              <a:buChar char="n"/>
              <a:defRPr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lvl="1" algn="ctr">
              <a:buFont typeface="Wingdings" pitchFamily="2" charset="2"/>
              <a:buNone/>
            </a:pPr>
            <a:r>
              <a:rPr lang="en-US" sz="4000" kern="0" dirty="0">
                <a:solidFill>
                  <a:srgbClr val="002060"/>
                </a:solidFill>
                <a:latin typeface="Times New Roman" pitchFamily="18" charset="0"/>
                <a:cs typeface="Times New Roman" pitchFamily="18" charset="0"/>
              </a:rPr>
              <a:t>FERS, FERS RAE, &amp; FERS-FRAE</a:t>
            </a:r>
          </a:p>
          <a:p>
            <a:pPr lvl="1">
              <a:buFont typeface="Wingdings" pitchFamily="2" charset="2"/>
              <a:buNone/>
            </a:pPr>
            <a:endParaRPr lang="en-US" b="0" kern="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lvl="1">
              <a:buFont typeface="Wingdings" pitchFamily="2" charset="2"/>
              <a:buNone/>
            </a:pPr>
            <a:endParaRPr lang="en-US" b="0" kern="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lvl="1">
              <a:buFont typeface="Wingdings" pitchFamily="2" charset="2"/>
              <a:buNone/>
            </a:pPr>
            <a:endParaRPr lang="en-US" b="0" kern="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lvl="1">
              <a:buFont typeface="Wingdings" pitchFamily="2" charset="2"/>
              <a:buNone/>
            </a:pPr>
            <a:endParaRPr lang="en-US" b="0" kern="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lvl="1">
              <a:buFont typeface="Wingdings" pitchFamily="2" charset="2"/>
              <a:buNone/>
            </a:pPr>
            <a:r>
              <a:rPr lang="en-US" b="0" kern="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r>
            <a:br>
              <a:rPr lang="en-US" b="0" kern="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br>
            <a:endParaRPr lang="en-US" b="0" kern="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8090866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p:txBody>
          <a:bodyPr/>
          <a:lstStyle/>
          <a:p>
            <a:pPr>
              <a:buNone/>
            </a:pPr>
            <a:endParaRPr lang="en-US" sz="2400" b="0" dirty="0">
              <a:solidFill>
                <a:srgbClr val="002060"/>
              </a:solidFill>
              <a:latin typeface="Times New Roman" pitchFamily="18" charset="0"/>
              <a:cs typeface="Times New Roman" pitchFamily="18" charset="0"/>
            </a:endParaRPr>
          </a:p>
          <a:p>
            <a:pPr>
              <a:buNone/>
            </a:pPr>
            <a:r>
              <a:rPr lang="en-US" sz="2400" b="0" dirty="0">
                <a:solidFill>
                  <a:srgbClr val="002060"/>
                </a:solidFill>
                <a:latin typeface="Times New Roman" pitchFamily="18" charset="0"/>
                <a:cs typeface="Times New Roman" pitchFamily="18" charset="0"/>
              </a:rPr>
              <a:t>CSRS is the former retirement system for federal employees. </a:t>
            </a:r>
          </a:p>
          <a:p>
            <a:pPr lvl="2">
              <a:buNone/>
            </a:pPr>
            <a:r>
              <a:rPr lang="en-US" sz="2000" b="0" dirty="0">
                <a:solidFill>
                  <a:srgbClr val="002060"/>
                </a:solidFill>
                <a:latin typeface="Times New Roman" pitchFamily="18" charset="0"/>
                <a:cs typeface="Times New Roman" pitchFamily="18" charset="0"/>
              </a:rPr>
              <a:t>Employees hired </a:t>
            </a:r>
            <a:r>
              <a:rPr lang="en-US" sz="2000" u="sng" dirty="0">
                <a:solidFill>
                  <a:srgbClr val="002060"/>
                </a:solidFill>
                <a:latin typeface="Times New Roman" pitchFamily="18" charset="0"/>
                <a:cs typeface="Times New Roman" pitchFamily="18" charset="0"/>
              </a:rPr>
              <a:t>before</a:t>
            </a:r>
            <a:r>
              <a:rPr lang="en-US" sz="2000" dirty="0">
                <a:solidFill>
                  <a:srgbClr val="002060"/>
                </a:solidFill>
                <a:latin typeface="Times New Roman" pitchFamily="18" charset="0"/>
                <a:cs typeface="Times New Roman" pitchFamily="18" charset="0"/>
              </a:rPr>
              <a:t> </a:t>
            </a:r>
            <a:r>
              <a:rPr lang="en-US" sz="2000" b="0" dirty="0">
                <a:solidFill>
                  <a:srgbClr val="002060"/>
                </a:solidFill>
                <a:latin typeface="Times New Roman" pitchFamily="18" charset="0"/>
                <a:cs typeface="Times New Roman" pitchFamily="18" charset="0"/>
              </a:rPr>
              <a:t>1984 are covered under CSRS, </a:t>
            </a:r>
            <a:r>
              <a:rPr lang="en-US" sz="2000" u="sng" dirty="0">
                <a:solidFill>
                  <a:srgbClr val="002060"/>
                </a:solidFill>
                <a:latin typeface="Times New Roman" pitchFamily="18" charset="0"/>
                <a:cs typeface="Times New Roman" pitchFamily="18" charset="0"/>
              </a:rPr>
              <a:t>unless</a:t>
            </a:r>
            <a:r>
              <a:rPr lang="en-US" sz="2000" b="0" u="sng" dirty="0">
                <a:solidFill>
                  <a:srgbClr val="002060"/>
                </a:solidFill>
                <a:latin typeface="Times New Roman" pitchFamily="18" charset="0"/>
                <a:cs typeface="Times New Roman" pitchFamily="18" charset="0"/>
              </a:rPr>
              <a:t> </a:t>
            </a:r>
            <a:r>
              <a:rPr lang="en-US" sz="2000" b="0" dirty="0">
                <a:solidFill>
                  <a:srgbClr val="002060"/>
                </a:solidFill>
                <a:latin typeface="Times New Roman" pitchFamily="18" charset="0"/>
                <a:cs typeface="Times New Roman" pitchFamily="18" charset="0"/>
              </a:rPr>
              <a:t> you elected to be covered under FERS.</a:t>
            </a:r>
          </a:p>
          <a:p>
            <a:pPr lvl="2">
              <a:buNone/>
            </a:pPr>
            <a:r>
              <a:rPr lang="en-US" sz="2000" b="0" dirty="0">
                <a:solidFill>
                  <a:srgbClr val="002060"/>
                </a:solidFill>
                <a:latin typeface="Times New Roman" pitchFamily="18" charset="0"/>
                <a:cs typeface="Times New Roman" pitchFamily="18" charset="0"/>
              </a:rPr>
              <a:t>Rehired CSRS or CSRS-Offset employees have a 6-month window from the date of rehire to elect FERS coverage.  </a:t>
            </a:r>
          </a:p>
          <a:p>
            <a:pPr algn="ctr">
              <a:buNone/>
            </a:pPr>
            <a:endParaRPr lang="en-US" b="0" i="1" dirty="0">
              <a:solidFill>
                <a:srgbClr val="002060"/>
              </a:solidFill>
              <a:latin typeface="Times New Roman" pitchFamily="18" charset="0"/>
              <a:cs typeface="Times New Roman" pitchFamily="18" charset="0"/>
            </a:endParaRPr>
          </a:p>
          <a:p>
            <a:pPr algn="ctr">
              <a:lnSpc>
                <a:spcPct val="150000"/>
              </a:lnSpc>
              <a:buNone/>
            </a:pPr>
            <a:r>
              <a:rPr lang="en-US" b="0" i="1" dirty="0">
                <a:solidFill>
                  <a:srgbClr val="002060"/>
                </a:solidFill>
                <a:latin typeface="Times New Roman" pitchFamily="18" charset="0"/>
                <a:cs typeface="Times New Roman" pitchFamily="18" charset="0"/>
              </a:rPr>
              <a:t>Please ensure that you read the FERS Transfer Handbook located at: </a:t>
            </a:r>
            <a:r>
              <a:rPr lang="en-US" sz="2400" b="0" dirty="0">
                <a:solidFill>
                  <a:srgbClr val="002060"/>
                </a:solidFill>
                <a:latin typeface="Times New Roman" pitchFamily="18" charset="0"/>
                <a:cs typeface="Times New Roman" pitchFamily="18" charset="0"/>
              </a:rPr>
              <a:t>http://www.opm.gov/retire/pre/election/handbook/h_toc.htm.</a:t>
            </a:r>
          </a:p>
          <a:p>
            <a:pPr lvl="1">
              <a:buFont typeface="Wingdings" pitchFamily="2" charset="2"/>
              <a:buNone/>
            </a:pPr>
            <a:endParaRPr lang="en-US" b="0" dirty="0" smtClean="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35</a:t>
            </a:fld>
            <a:endParaRPr lang="en-US">
              <a:solidFill>
                <a:srgbClr val="E3DED1"/>
              </a:solidFill>
            </a:endParaRPr>
          </a:p>
        </p:txBody>
      </p:sp>
      <p:sp>
        <p:nvSpPr>
          <p:cNvPr id="5" name="Content Placeholder 2"/>
          <p:cNvSpPr txBox="1">
            <a:spLocks/>
          </p:cNvSpPr>
          <p:nvPr/>
        </p:nvSpPr>
        <p:spPr bwMode="auto">
          <a:xfrm>
            <a:off x="0" y="1403287"/>
            <a:ext cx="9144000" cy="1065593"/>
          </a:xfrm>
          <a:prstGeom prst="rect">
            <a:avLst/>
          </a:prstGeom>
          <a:noFill/>
          <a:ln w="9525">
            <a:noFill/>
            <a:miter lim="800000"/>
            <a:headEnd/>
            <a:tailEnd/>
          </a:ln>
          <a:effectLst>
            <a:outerShdw blurRad="76200" dir="13500000" sy="23000" kx="1200000" algn="br" rotWithShape="0">
              <a:prstClr val="black">
                <a:alpha val="20000"/>
              </a:prstClr>
            </a:outerShdw>
          </a:effec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2625" indent="-282575" algn="l" rtl="0" eaLnBrk="0" fontAlgn="base" hangingPunct="0">
              <a:spcBef>
                <a:spcPct val="25000"/>
              </a:spcBef>
              <a:spcAft>
                <a:spcPct val="0"/>
              </a:spcAft>
              <a:buClr>
                <a:srgbClr val="151C77"/>
              </a:buClr>
              <a:buSzPct val="80000"/>
              <a:buFont typeface="Wingdings" pitchFamily="2" charset="2"/>
              <a:buChar char="n"/>
              <a:defRPr b="1">
                <a:solidFill>
                  <a:schemeClr val="tx1"/>
                </a:solidFill>
                <a:latin typeface="+mn-lt"/>
              </a:defRPr>
            </a:lvl2pPr>
            <a:lvl3pPr marL="1020763" indent="-223838" algn="l" rtl="0" eaLnBrk="0" fontAlgn="base" hangingPunct="0">
              <a:spcBef>
                <a:spcPct val="25000"/>
              </a:spcBef>
              <a:spcAft>
                <a:spcPct val="0"/>
              </a:spcAft>
              <a:buClr>
                <a:srgbClr val="151C77"/>
              </a:buClr>
              <a:buSzPct val="80000"/>
              <a:buFont typeface="Wingdings" pitchFamily="2" charset="2"/>
              <a:buChar char="n"/>
              <a:defRPr b="1">
                <a:solidFill>
                  <a:schemeClr val="tx1"/>
                </a:solidFill>
                <a:latin typeface="+mn-lt"/>
              </a:defRPr>
            </a:lvl3pPr>
            <a:lvl4pPr marL="1435100" indent="-300038" algn="l" rtl="0" eaLnBrk="0" fontAlgn="base" hangingPunct="0">
              <a:spcBef>
                <a:spcPct val="25000"/>
              </a:spcBef>
              <a:spcAft>
                <a:spcPct val="0"/>
              </a:spcAft>
              <a:buClr>
                <a:srgbClr val="151C77"/>
              </a:buClr>
              <a:buSzPct val="80000"/>
              <a:buFont typeface="Wingdings" pitchFamily="2" charset="2"/>
              <a:buChar char="n"/>
              <a:defRPr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lvl="1" algn="ctr">
              <a:buNone/>
            </a:pPr>
            <a:r>
              <a:rPr lang="en-US" sz="3600" dirty="0">
                <a:solidFill>
                  <a:srgbClr val="002060"/>
                </a:solidFill>
                <a:latin typeface="Times New Roman" pitchFamily="18" charset="0"/>
                <a:cs typeface="Times New Roman" pitchFamily="18" charset="0"/>
              </a:rPr>
              <a:t>CSRS</a:t>
            </a:r>
            <a:endParaRPr lang="en-US" sz="3600" b="0" kern="0" dirty="0">
              <a:solidFill>
                <a:srgbClr val="002060"/>
              </a:solidFill>
              <a:latin typeface="Times New Roman" pitchFamily="18" charset="0"/>
              <a:cs typeface="Times New Roman" pitchFamily="18" charset="0"/>
            </a:endParaRPr>
          </a:p>
          <a:p>
            <a:pPr lvl="1">
              <a:buFont typeface="Wingdings" pitchFamily="2" charset="2"/>
              <a:buNone/>
            </a:pPr>
            <a:endParaRPr lang="en-US" b="0" kern="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p:txBody>
      </p:sp>
      <p:sp>
        <p:nvSpPr>
          <p:cNvPr id="7" name="Title 1"/>
          <p:cNvSpPr>
            <a:spLocks noGrp="1"/>
          </p:cNvSpPr>
          <p:nvPr>
            <p:ph type="title"/>
          </p:nvPr>
        </p:nvSpPr>
        <p:spPr>
          <a:xfrm>
            <a:off x="987552" y="274320"/>
            <a:ext cx="7772400" cy="585216"/>
          </a:xfrm>
        </p:spPr>
        <p:txBody>
          <a:bodyPr/>
          <a:lstStyle/>
          <a:p>
            <a:pPr algn="ctr"/>
            <a:r>
              <a:rPr lang="en-US" i="0" dirty="0">
                <a:latin typeface="Times New Roman" pitchFamily="18" charset="0"/>
                <a:cs typeface="Times New Roman" pitchFamily="18" charset="0"/>
              </a:rPr>
              <a:t>Retirement Systems</a:t>
            </a:r>
          </a:p>
        </p:txBody>
      </p:sp>
    </p:spTree>
    <p:extLst>
      <p:ext uri="{BB962C8B-B14F-4D97-AF65-F5344CB8AC3E}">
        <p14:creationId xmlns:p14="http://schemas.microsoft.com/office/powerpoint/2010/main" val="344541613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Post-56 Military Deposit</a:t>
            </a:r>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36</a:t>
            </a:fld>
            <a:endParaRPr lang="en-US" dirty="0">
              <a:solidFill>
                <a:schemeClr val="bg2"/>
              </a:solidFill>
            </a:endParaRPr>
          </a:p>
        </p:txBody>
      </p:sp>
      <p:pic>
        <p:nvPicPr>
          <p:cNvPr id="5" name="Picture 5" descr="C:\Users\kilgoret\AppData\Local\Microsoft\Windows\Temporary Internet Files\Content.IE5\TH6Q3G75\MPj04222430000[1].jpg"/>
          <p:cNvPicPr>
            <a:picLocks noGrp="1" noChangeAspect="1" noChangeArrowheads="1"/>
          </p:cNvPicPr>
          <p:nvPr>
            <p:ph idx="1"/>
          </p:nvPr>
        </p:nvPicPr>
        <p:blipFill>
          <a:blip r:embed="rId3" cstate="print"/>
          <a:srcRect/>
          <a:stretch>
            <a:fillRect/>
          </a:stretch>
        </p:blipFill>
        <p:spPr bwMode="auto">
          <a:xfrm>
            <a:off x="2971800" y="1676401"/>
            <a:ext cx="3276600" cy="3598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60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Post-56 Military Deposit</a:t>
            </a:r>
            <a:endParaRPr lang="en-US" dirty="0"/>
          </a:p>
        </p:txBody>
      </p:sp>
      <p:sp>
        <p:nvSpPr>
          <p:cNvPr id="3" name="Content Placeholder 2"/>
          <p:cNvSpPr>
            <a:spLocks noGrp="1"/>
          </p:cNvSpPr>
          <p:nvPr>
            <p:ph idx="1"/>
          </p:nvPr>
        </p:nvSpPr>
        <p:spPr/>
        <p:txBody>
          <a:bodyPr/>
          <a:lstStyle/>
          <a:p>
            <a:pPr marL="688975" lvl="1" algn="ctr">
              <a:spcBef>
                <a:spcPct val="20000"/>
              </a:spcBef>
              <a:buNone/>
            </a:pPr>
            <a:r>
              <a:rPr lang="en-US" sz="3200" dirty="0">
                <a:solidFill>
                  <a:srgbClr val="000099"/>
                </a:solidFill>
                <a:latin typeface="Times New Roman" pitchFamily="18" charset="0"/>
                <a:cs typeface="Times New Roman" pitchFamily="18" charset="0"/>
              </a:rPr>
              <a:t>What is Post-56 Military Deposit?</a:t>
            </a:r>
          </a:p>
          <a:p>
            <a:pPr lvl="0" algn="ctr">
              <a:spcBef>
                <a:spcPct val="20000"/>
              </a:spcBef>
              <a:buNone/>
            </a:pPr>
            <a:r>
              <a:rPr lang="en-US" sz="2400" b="0" dirty="0">
                <a:solidFill>
                  <a:srgbClr val="000099"/>
                </a:solidFill>
                <a:latin typeface="Times New Roman" pitchFamily="18" charset="0"/>
                <a:cs typeface="Times New Roman" pitchFamily="18" charset="0"/>
              </a:rPr>
              <a:t>The process to pay money so that your military service time can be credited for your civilian retirement. </a:t>
            </a:r>
          </a:p>
          <a:p>
            <a:pPr lvl="0">
              <a:spcBef>
                <a:spcPct val="20000"/>
              </a:spcBef>
              <a:buNone/>
            </a:pPr>
            <a:endParaRPr lang="en-US" sz="1200" b="0" dirty="0">
              <a:solidFill>
                <a:srgbClr val="000099"/>
              </a:solidFill>
              <a:latin typeface="Times New Roman" pitchFamily="18" charset="0"/>
              <a:cs typeface="Times New Roman" pitchFamily="18" charset="0"/>
            </a:endParaRPr>
          </a:p>
          <a:p>
            <a:pPr lvl="0">
              <a:spcBef>
                <a:spcPct val="20000"/>
              </a:spcBef>
              <a:buFont typeface="Wingdings" pitchFamily="2" charset="2"/>
              <a:buChar char="§"/>
            </a:pPr>
            <a:r>
              <a:rPr lang="en-US" b="0" dirty="0">
                <a:solidFill>
                  <a:srgbClr val="000099"/>
                </a:solidFill>
                <a:latin typeface="Times New Roman" pitchFamily="18" charset="0"/>
                <a:cs typeface="Times New Roman" pitchFamily="18" charset="0"/>
              </a:rPr>
              <a:t>Contributions for your retirement are for the years you were in military service after 1956.</a:t>
            </a:r>
          </a:p>
          <a:p>
            <a:pPr lvl="0">
              <a:spcBef>
                <a:spcPct val="20000"/>
              </a:spcBef>
              <a:buFont typeface="Wingdings" pitchFamily="2" charset="2"/>
              <a:buChar char="§"/>
            </a:pPr>
            <a:endParaRPr lang="en-US" sz="800" b="0" dirty="0">
              <a:solidFill>
                <a:srgbClr val="000099"/>
              </a:solidFill>
            </a:endParaRPr>
          </a:p>
          <a:p>
            <a:pPr lvl="0">
              <a:spcBef>
                <a:spcPct val="20000"/>
              </a:spcBef>
              <a:buFont typeface="Wingdings" pitchFamily="2" charset="2"/>
              <a:buChar char="§"/>
            </a:pPr>
            <a:r>
              <a:rPr lang="en-US" b="0" dirty="0">
                <a:solidFill>
                  <a:srgbClr val="000099"/>
                </a:solidFill>
                <a:latin typeface="Times New Roman" pitchFamily="18" charset="0"/>
                <a:cs typeface="Times New Roman" pitchFamily="18" charset="0"/>
              </a:rPr>
              <a:t>Completing the process can add your military service time towards the service requirements for civilian retirement eligibility, depending on your retirement system.</a:t>
            </a:r>
          </a:p>
          <a:p>
            <a:pPr lvl="0">
              <a:spcBef>
                <a:spcPct val="20000"/>
              </a:spcBef>
              <a:buNone/>
            </a:pPr>
            <a:endParaRPr lang="en-US" sz="2400" b="0" dirty="0">
              <a:solidFill>
                <a:srgbClr val="000099"/>
              </a:solidFill>
              <a:latin typeface="Times New Roman" pitchFamily="18" charset="0"/>
              <a:cs typeface="Times New Roman" pitchFamily="18" charset="0"/>
            </a:endParaRPr>
          </a:p>
          <a:p>
            <a:pPr lvl="0" algn="ctr">
              <a:spcBef>
                <a:spcPct val="20000"/>
              </a:spcBef>
              <a:buNone/>
            </a:pPr>
            <a:r>
              <a:rPr lang="en-US" sz="2400" b="0" i="1" dirty="0">
                <a:solidFill>
                  <a:srgbClr val="000099"/>
                </a:solidFill>
                <a:latin typeface="Times New Roman" pitchFamily="18" charset="0"/>
                <a:cs typeface="Times New Roman" pitchFamily="18" charset="0"/>
              </a:rPr>
              <a:t>Read the CSRS &amp; FERS Handbook for retirement on </a:t>
            </a:r>
            <a:r>
              <a:rPr lang="en-US" sz="2400" b="0" i="1" dirty="0">
                <a:solidFill>
                  <a:srgbClr val="000099"/>
                </a:solidFill>
                <a:latin typeface="Times New Roman" pitchFamily="18" charset="0"/>
                <a:cs typeface="Times New Roman" pitchFamily="18" charset="0"/>
                <a:hlinkClick r:id="rId3"/>
              </a:rPr>
              <a:t>www.OPM.gov</a:t>
            </a:r>
            <a:r>
              <a:rPr lang="en-US" sz="2400" b="0" i="1" dirty="0">
                <a:solidFill>
                  <a:srgbClr val="000099"/>
                </a:solidFill>
                <a:latin typeface="Times New Roman" pitchFamily="18" charset="0"/>
                <a:cs typeface="Times New Roman" pitchFamily="18" charset="0"/>
              </a:rPr>
              <a:t> or contact BEST to find out more information</a:t>
            </a:r>
          </a:p>
          <a:p>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37</a:t>
            </a:fld>
            <a:endParaRPr lang="en-US" dirty="0">
              <a:solidFill>
                <a:schemeClr val="bg2"/>
              </a:solidFill>
            </a:endParaRPr>
          </a:p>
        </p:txBody>
      </p:sp>
    </p:spTree>
    <p:extLst>
      <p:ext uri="{BB962C8B-B14F-4D97-AF65-F5344CB8AC3E}">
        <p14:creationId xmlns:p14="http://schemas.microsoft.com/office/powerpoint/2010/main" val="40112229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Military Buy Back Estimator</a:t>
            </a:r>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38</a:t>
            </a:fld>
            <a:endParaRPr lang="en-US" dirty="0">
              <a:solidFill>
                <a:schemeClr val="bg2"/>
              </a:solidFill>
            </a:endParaRPr>
          </a:p>
        </p:txBody>
      </p:sp>
      <p:pic>
        <p:nvPicPr>
          <p:cNvPr id="5" name="Content Placeholder 5"/>
          <p:cNvPicPr>
            <a:picLocks noGrp="1"/>
          </p:cNvPicPr>
          <p:nvPr>
            <p:ph idx="1"/>
          </p:nvPr>
        </p:nvPicPr>
        <p:blipFill rotWithShape="1">
          <a:blip r:embed="rId3"/>
          <a:srcRect l="27774" t="21428" r="28947" b="12699"/>
          <a:stretch/>
        </p:blipFill>
        <p:spPr bwMode="auto">
          <a:xfrm>
            <a:off x="276620" y="1306132"/>
            <a:ext cx="4343400" cy="4091430"/>
          </a:xfrm>
          <a:prstGeom prst="rect">
            <a:avLst/>
          </a:prstGeom>
          <a:ln>
            <a:noFill/>
          </a:ln>
          <a:extLst>
            <a:ext uri="{53640926-AAD7-44D8-BBD7-CCE9431645EC}">
              <a14:shadowObscured xmlns:a14="http://schemas.microsoft.com/office/drawing/2010/main"/>
            </a:ext>
          </a:extLst>
        </p:spPr>
      </p:pic>
      <p:pic>
        <p:nvPicPr>
          <p:cNvPr id="6" name="Content Placeholder 7"/>
          <p:cNvPicPr>
            <a:picLocks/>
          </p:cNvPicPr>
          <p:nvPr/>
        </p:nvPicPr>
        <p:blipFill rotWithShape="1">
          <a:blip r:embed="rId4"/>
          <a:srcRect l="62578" t="24755" r="11841" b="14182"/>
          <a:stretch/>
        </p:blipFill>
        <p:spPr bwMode="auto">
          <a:xfrm>
            <a:off x="4620020" y="1295400"/>
            <a:ext cx="4159250" cy="4495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21484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Post-56 Military Deposit</a:t>
            </a:r>
            <a:endParaRPr lang="en-US" dirty="0"/>
          </a:p>
        </p:txBody>
      </p:sp>
      <p:sp>
        <p:nvSpPr>
          <p:cNvPr id="3" name="Content Placeholder 2"/>
          <p:cNvSpPr>
            <a:spLocks noGrp="1"/>
          </p:cNvSpPr>
          <p:nvPr>
            <p:ph idx="1"/>
          </p:nvPr>
        </p:nvSpPr>
        <p:spPr>
          <a:xfrm>
            <a:off x="276225" y="1122630"/>
            <a:ext cx="8397875" cy="5125770"/>
          </a:xfrm>
        </p:spPr>
        <p:txBody>
          <a:bodyPr/>
          <a:lstStyle/>
          <a:p>
            <a:pPr lvl="0" algn="ctr">
              <a:spcBef>
                <a:spcPct val="20000"/>
              </a:spcBef>
              <a:buNone/>
            </a:pPr>
            <a:endParaRPr lang="en-US" sz="2800" dirty="0" smtClean="0">
              <a:solidFill>
                <a:srgbClr val="000099"/>
              </a:solidFill>
              <a:latin typeface="Times New Roman" pitchFamily="18" charset="0"/>
              <a:cs typeface="Times New Roman" pitchFamily="18" charset="0"/>
            </a:endParaRPr>
          </a:p>
          <a:p>
            <a:pPr lvl="0" algn="ctr">
              <a:spcBef>
                <a:spcPct val="20000"/>
              </a:spcBef>
              <a:buNone/>
            </a:pPr>
            <a:endParaRPr lang="en-US" sz="2800" dirty="0">
              <a:solidFill>
                <a:srgbClr val="000099"/>
              </a:solidFill>
              <a:latin typeface="Times New Roman" pitchFamily="18" charset="0"/>
              <a:cs typeface="Times New Roman" pitchFamily="18" charset="0"/>
            </a:endParaRPr>
          </a:p>
          <a:p>
            <a:pPr lvl="0" algn="ctr">
              <a:spcBef>
                <a:spcPct val="20000"/>
              </a:spcBef>
              <a:buNone/>
            </a:pPr>
            <a:r>
              <a:rPr lang="en-US" sz="2800" dirty="0" smtClean="0">
                <a:solidFill>
                  <a:srgbClr val="000099"/>
                </a:solidFill>
                <a:latin typeface="Times New Roman" pitchFamily="18" charset="0"/>
                <a:cs typeface="Times New Roman" pitchFamily="18" charset="0"/>
              </a:rPr>
              <a:t>What </a:t>
            </a:r>
            <a:r>
              <a:rPr lang="en-US" sz="2800" dirty="0">
                <a:solidFill>
                  <a:srgbClr val="000099"/>
                </a:solidFill>
                <a:latin typeface="Times New Roman" pitchFamily="18" charset="0"/>
                <a:cs typeface="Times New Roman" pitchFamily="18" charset="0"/>
              </a:rPr>
              <a:t>happens if you </a:t>
            </a:r>
            <a:r>
              <a:rPr lang="en-US" sz="2800" dirty="0" smtClean="0">
                <a:solidFill>
                  <a:srgbClr val="000099"/>
                </a:solidFill>
                <a:latin typeface="Times New Roman" pitchFamily="18" charset="0"/>
                <a:cs typeface="Times New Roman" pitchFamily="18" charset="0"/>
              </a:rPr>
              <a:t>“</a:t>
            </a:r>
            <a:r>
              <a:rPr lang="en-US" sz="2800" u="sng" dirty="0" smtClean="0">
                <a:solidFill>
                  <a:srgbClr val="000099"/>
                </a:solidFill>
                <a:latin typeface="Times New Roman" pitchFamily="18" charset="0"/>
                <a:cs typeface="Times New Roman" pitchFamily="18" charset="0"/>
              </a:rPr>
              <a:t>DO</a:t>
            </a:r>
            <a:r>
              <a:rPr lang="en-US" sz="2800" dirty="0" smtClean="0">
                <a:solidFill>
                  <a:srgbClr val="000099"/>
                </a:solidFill>
                <a:latin typeface="Times New Roman" pitchFamily="18" charset="0"/>
                <a:cs typeface="Times New Roman" pitchFamily="18" charset="0"/>
              </a:rPr>
              <a:t>” </a:t>
            </a:r>
            <a:r>
              <a:rPr lang="en-US" sz="2800" dirty="0">
                <a:solidFill>
                  <a:srgbClr val="000099"/>
                </a:solidFill>
                <a:latin typeface="Times New Roman" pitchFamily="18" charset="0"/>
                <a:cs typeface="Times New Roman" pitchFamily="18" charset="0"/>
              </a:rPr>
              <a:t>pay the deposit? </a:t>
            </a:r>
            <a:r>
              <a:rPr lang="en-US" sz="2400" b="0" dirty="0">
                <a:solidFill>
                  <a:srgbClr val="000099"/>
                </a:solidFill>
                <a:latin typeface="Times New Roman" pitchFamily="18" charset="0"/>
                <a:cs typeface="Times New Roman" pitchFamily="18" charset="0"/>
              </a:rPr>
              <a:t/>
            </a:r>
            <a:br>
              <a:rPr lang="en-US" sz="2400" b="0" dirty="0">
                <a:solidFill>
                  <a:srgbClr val="000099"/>
                </a:solidFill>
                <a:latin typeface="Times New Roman" pitchFamily="18" charset="0"/>
                <a:cs typeface="Times New Roman" pitchFamily="18" charset="0"/>
              </a:rPr>
            </a:br>
            <a:r>
              <a:rPr lang="en-US" sz="1100" b="0" dirty="0">
                <a:solidFill>
                  <a:srgbClr val="000099"/>
                </a:solidFill>
                <a:latin typeface="Times New Roman" pitchFamily="18" charset="0"/>
                <a:cs typeface="Times New Roman" pitchFamily="18" charset="0"/>
              </a:rPr>
              <a:t>  </a:t>
            </a:r>
          </a:p>
          <a:p>
            <a:pPr lvl="0">
              <a:spcBef>
                <a:spcPct val="20000"/>
              </a:spcBef>
              <a:buNone/>
            </a:pPr>
            <a:r>
              <a:rPr lang="en-US" sz="2400" dirty="0">
                <a:solidFill>
                  <a:srgbClr val="000099"/>
                </a:solidFill>
                <a:latin typeface="Times New Roman" pitchFamily="18" charset="0"/>
                <a:cs typeface="Times New Roman" pitchFamily="18" charset="0"/>
              </a:rPr>
              <a:t>				</a:t>
            </a:r>
            <a:r>
              <a:rPr lang="en-US" sz="2800" dirty="0">
                <a:solidFill>
                  <a:srgbClr val="000099"/>
                </a:solidFill>
                <a:latin typeface="Times New Roman" pitchFamily="18" charset="0"/>
                <a:cs typeface="Times New Roman" pitchFamily="18" charset="0"/>
              </a:rPr>
              <a:t>FERS</a:t>
            </a:r>
            <a:r>
              <a:rPr lang="en-US" sz="2800" b="0" dirty="0">
                <a:solidFill>
                  <a:srgbClr val="000099"/>
                </a:solidFill>
                <a:latin typeface="Times New Roman" pitchFamily="18" charset="0"/>
                <a:cs typeface="Times New Roman" pitchFamily="18" charset="0"/>
              </a:rPr>
              <a:t>  </a:t>
            </a:r>
          </a:p>
          <a:p>
            <a:pPr lvl="0">
              <a:spcBef>
                <a:spcPct val="20000"/>
              </a:spcBef>
              <a:buNone/>
            </a:pPr>
            <a:endParaRPr lang="en-US" sz="2400" b="0" dirty="0">
              <a:solidFill>
                <a:srgbClr val="000099"/>
              </a:solidFill>
              <a:latin typeface="Times New Roman" pitchFamily="18" charset="0"/>
              <a:cs typeface="Times New Roman" pitchFamily="18" charset="0"/>
            </a:endParaRPr>
          </a:p>
          <a:p>
            <a:pPr marL="688975" lvl="1">
              <a:spcBef>
                <a:spcPct val="20000"/>
              </a:spcBef>
              <a:buFont typeface="Wingdings" pitchFamily="2" charset="2"/>
              <a:buChar char="§"/>
            </a:pPr>
            <a:r>
              <a:rPr lang="en-US" sz="2400" b="0" dirty="0">
                <a:solidFill>
                  <a:srgbClr val="000099"/>
                </a:solidFill>
                <a:latin typeface="Times New Roman" pitchFamily="18" charset="0"/>
                <a:cs typeface="Times New Roman" pitchFamily="18" charset="0"/>
              </a:rPr>
              <a:t>Full credit for retirement eligibility and years of service </a:t>
            </a:r>
          </a:p>
          <a:p>
            <a:pPr marL="688975" lvl="1">
              <a:spcBef>
                <a:spcPct val="20000"/>
              </a:spcBef>
              <a:buFont typeface="Wingdings" pitchFamily="2" charset="2"/>
              <a:buChar char="§"/>
            </a:pPr>
            <a:r>
              <a:rPr lang="en-US" sz="2400" b="0" dirty="0">
                <a:solidFill>
                  <a:srgbClr val="000099"/>
                </a:solidFill>
                <a:latin typeface="Times New Roman" pitchFamily="18" charset="0"/>
                <a:cs typeface="Times New Roman" pitchFamily="18" charset="0"/>
              </a:rPr>
              <a:t>Employee pays approximately </a:t>
            </a:r>
            <a:r>
              <a:rPr lang="en-US" sz="2400" dirty="0">
                <a:solidFill>
                  <a:srgbClr val="000099"/>
                </a:solidFill>
                <a:latin typeface="Times New Roman" pitchFamily="18" charset="0"/>
                <a:cs typeface="Times New Roman" pitchFamily="18" charset="0"/>
              </a:rPr>
              <a:t>3% of their  basic pay earned </a:t>
            </a:r>
            <a:r>
              <a:rPr lang="en-US" sz="2400" b="0" dirty="0">
                <a:solidFill>
                  <a:srgbClr val="000099"/>
                </a:solidFill>
                <a:latin typeface="Times New Roman" pitchFamily="18" charset="0"/>
                <a:cs typeface="Times New Roman" pitchFamily="18" charset="0"/>
              </a:rPr>
              <a:t>for periods of military service plus interest</a:t>
            </a:r>
          </a:p>
          <a:p>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39</a:t>
            </a:fld>
            <a:endParaRPr lang="en-US" dirty="0">
              <a:solidFill>
                <a:schemeClr val="bg2"/>
              </a:solidFill>
            </a:endParaRPr>
          </a:p>
        </p:txBody>
      </p:sp>
    </p:spTree>
    <p:extLst>
      <p:ext uri="{BB962C8B-B14F-4D97-AF65-F5344CB8AC3E}">
        <p14:creationId xmlns:p14="http://schemas.microsoft.com/office/powerpoint/2010/main" val="1115388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73128" y="223838"/>
            <a:ext cx="7143750" cy="980273"/>
          </a:xfrm>
        </p:spPr>
        <p:txBody>
          <a:bodyPr anchor="b"/>
          <a:lstStyle/>
          <a:p>
            <a:pPr algn="ctr"/>
            <a:r>
              <a:rPr lang="en-US" i="0" dirty="0" smtClean="0">
                <a:latin typeface="Times New Roman" pitchFamily="18" charset="0"/>
                <a:cs typeface="Times New Roman" pitchFamily="18" charset="0"/>
              </a:rPr>
              <a:t>Introduction</a:t>
            </a:r>
          </a:p>
        </p:txBody>
      </p:sp>
      <p:sp>
        <p:nvSpPr>
          <p:cNvPr id="9219" name="Content Placeholder 2"/>
          <p:cNvSpPr>
            <a:spLocks noGrp="1"/>
          </p:cNvSpPr>
          <p:nvPr>
            <p:ph idx="1"/>
          </p:nvPr>
        </p:nvSpPr>
        <p:spPr>
          <a:xfrm>
            <a:off x="381000" y="1204110"/>
            <a:ext cx="8534400" cy="5095089"/>
          </a:xfrm>
        </p:spPr>
        <p:txBody>
          <a:bodyPr/>
          <a:lstStyle/>
          <a:p>
            <a:pPr>
              <a:spcBef>
                <a:spcPts val="0"/>
              </a:spcBef>
              <a:buNone/>
            </a:pPr>
            <a:r>
              <a:rPr lang="en-US" sz="3000" dirty="0">
                <a:solidFill>
                  <a:srgbClr val="000099"/>
                </a:solidFill>
                <a:latin typeface="Times New Roman" pitchFamily="18" charset="0"/>
                <a:cs typeface="Times New Roman" pitchFamily="18" charset="0"/>
              </a:rPr>
              <a:t>Welcome to Buckley AFB. </a:t>
            </a:r>
          </a:p>
          <a:p>
            <a:pPr algn="ctr">
              <a:spcBef>
                <a:spcPts val="0"/>
              </a:spcBef>
              <a:buNone/>
            </a:pPr>
            <a:r>
              <a:rPr lang="en-US" sz="2400" dirty="0">
                <a:solidFill>
                  <a:srgbClr val="000099"/>
                </a:solidFill>
                <a:latin typeface="Times New Roman" pitchFamily="18" charset="0"/>
                <a:cs typeface="Times New Roman" pitchFamily="18" charset="0"/>
              </a:rPr>
              <a:t>Buckley is home to the 460 Space Wing, the Colorado Air National Guard, the Navy Operation Support Center, the Aerospace Data Facility, the Army Aviation Support Facility, and the Air Reserve Personnel Center as well as many other tenant units.   </a:t>
            </a:r>
          </a:p>
          <a:p>
            <a:pPr>
              <a:spcBef>
                <a:spcPts val="0"/>
              </a:spcBef>
              <a:buNone/>
            </a:pPr>
            <a:r>
              <a:rPr lang="en-US" sz="2400" dirty="0">
                <a:solidFill>
                  <a:srgbClr val="000099"/>
                </a:solidFill>
                <a:latin typeface="Times New Roman" pitchFamily="18" charset="0"/>
                <a:cs typeface="Times New Roman" pitchFamily="18" charset="0"/>
              </a:rPr>
              <a:t>The Buckley Civilian Personnel Section services approximately 660 Air Force civilian employees assigned to the installation.</a:t>
            </a:r>
          </a:p>
          <a:p>
            <a:pPr>
              <a:spcBef>
                <a:spcPts val="0"/>
              </a:spcBef>
              <a:buNone/>
            </a:pPr>
            <a:endParaRPr lang="en-US" sz="2400" dirty="0">
              <a:solidFill>
                <a:srgbClr val="000099"/>
              </a:solidFill>
              <a:latin typeface="Times New Roman" pitchFamily="18" charset="0"/>
              <a:cs typeface="Times New Roman" pitchFamily="18" charset="0"/>
            </a:endParaRPr>
          </a:p>
          <a:p>
            <a:pPr>
              <a:spcBef>
                <a:spcPts val="0"/>
              </a:spcBef>
              <a:buNone/>
            </a:pPr>
            <a:r>
              <a:rPr lang="en-US" sz="2400" dirty="0">
                <a:solidFill>
                  <a:srgbClr val="000099"/>
                </a:solidFill>
                <a:latin typeface="Times New Roman" pitchFamily="18" charset="0"/>
                <a:cs typeface="Times New Roman" pitchFamily="18" charset="0"/>
              </a:rPr>
              <a:t>Hours of Operation: Mon, Tues, Thurs, Fri – 730hrs to 1600hrs</a:t>
            </a:r>
          </a:p>
          <a:p>
            <a:pPr>
              <a:spcBef>
                <a:spcPts val="0"/>
              </a:spcBef>
              <a:buNone/>
            </a:pPr>
            <a:r>
              <a:rPr lang="en-US" sz="2400" dirty="0">
                <a:solidFill>
                  <a:srgbClr val="000099"/>
                </a:solidFill>
                <a:latin typeface="Times New Roman" pitchFamily="18" charset="0"/>
                <a:cs typeface="Times New Roman" pitchFamily="18" charset="0"/>
              </a:rPr>
              <a:t>				Wed – 1030hrs to 1600hrs </a:t>
            </a:r>
          </a:p>
          <a:p>
            <a:pPr>
              <a:spcBef>
                <a:spcPts val="0"/>
              </a:spcBef>
              <a:buNone/>
            </a:pPr>
            <a:endParaRPr lang="en-US" sz="2400" dirty="0">
              <a:solidFill>
                <a:srgbClr val="000099"/>
              </a:solidFill>
              <a:latin typeface="Times New Roman" pitchFamily="18" charset="0"/>
              <a:cs typeface="Times New Roman" pitchFamily="18" charset="0"/>
            </a:endParaRPr>
          </a:p>
          <a:p>
            <a:pPr>
              <a:spcBef>
                <a:spcPts val="0"/>
              </a:spcBef>
              <a:buNone/>
            </a:pPr>
            <a:r>
              <a:rPr lang="en-US" sz="2400" dirty="0">
                <a:solidFill>
                  <a:srgbClr val="000099"/>
                </a:solidFill>
                <a:latin typeface="Times New Roman" pitchFamily="18" charset="0"/>
                <a:cs typeface="Times New Roman" pitchFamily="18" charset="0"/>
              </a:rPr>
              <a:t>We look forward to supporting you in your new position!</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4</a:t>
            </a:fld>
            <a:endParaRPr lang="en-US">
              <a:solidFill>
                <a:srgbClr val="E3DED1"/>
              </a:solidFill>
            </a:endParaRPr>
          </a:p>
        </p:txBody>
      </p:sp>
    </p:spTree>
    <p:extLst>
      <p:ext uri="{BB962C8B-B14F-4D97-AF65-F5344CB8AC3E}">
        <p14:creationId xmlns:p14="http://schemas.microsoft.com/office/powerpoint/2010/main" val="163254327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Post 56-Military Deposit Procedures</a:t>
            </a:r>
            <a:endParaRPr lang="en-US" sz="3200" dirty="0"/>
          </a:p>
        </p:txBody>
      </p:sp>
      <p:sp>
        <p:nvSpPr>
          <p:cNvPr id="3" name="Content Placeholder 2"/>
          <p:cNvSpPr>
            <a:spLocks noGrp="1"/>
          </p:cNvSpPr>
          <p:nvPr>
            <p:ph idx="1"/>
          </p:nvPr>
        </p:nvSpPr>
        <p:spPr>
          <a:xfrm>
            <a:off x="276225" y="959667"/>
            <a:ext cx="8397875" cy="5288733"/>
          </a:xfrm>
        </p:spPr>
        <p:txBody>
          <a:bodyPr/>
          <a:lstStyle/>
          <a:p>
            <a:pPr marL="91440" lvl="0" indent="0" algn="ctr">
              <a:spcBef>
                <a:spcPct val="20000"/>
              </a:spcBef>
              <a:buNone/>
              <a:defRPr/>
            </a:pPr>
            <a:r>
              <a:rPr lang="en-US" sz="2400" b="0" dirty="0">
                <a:solidFill>
                  <a:srgbClr val="000099"/>
                </a:solidFill>
                <a:latin typeface="Times New Roman" pitchFamily="18" charset="0"/>
                <a:cs typeface="Times New Roman" pitchFamily="18" charset="0"/>
              </a:rPr>
              <a:t> </a:t>
            </a:r>
            <a:endParaRPr lang="en-US" sz="2400" dirty="0">
              <a:solidFill>
                <a:srgbClr val="000099"/>
              </a:solidFill>
              <a:latin typeface="Times New Roman" pitchFamily="18" charset="0"/>
              <a:cs typeface="Times New Roman" pitchFamily="18" charset="0"/>
            </a:endParaRPr>
          </a:p>
          <a:p>
            <a:pPr lvl="0">
              <a:spcBef>
                <a:spcPct val="20000"/>
              </a:spcBef>
              <a:buNone/>
              <a:defRPr/>
            </a:pPr>
            <a:r>
              <a:rPr lang="en-US" sz="2400" dirty="0">
                <a:solidFill>
                  <a:srgbClr val="000099"/>
                </a:solidFill>
                <a:latin typeface="Times New Roman" pitchFamily="18" charset="0"/>
                <a:cs typeface="Times New Roman" pitchFamily="18" charset="0"/>
              </a:rPr>
              <a:t>STEP 1</a:t>
            </a:r>
            <a:r>
              <a:rPr lang="en-US" sz="2400" b="0" dirty="0">
                <a:solidFill>
                  <a:srgbClr val="000099"/>
                </a:solidFill>
                <a:latin typeface="Times New Roman" pitchFamily="18" charset="0"/>
                <a:cs typeface="Times New Roman" pitchFamily="18" charset="0"/>
              </a:rPr>
              <a:t>:  Complete  RI 20-97, </a:t>
            </a:r>
            <a:r>
              <a:rPr lang="en-US" sz="2400" b="0" i="1" dirty="0">
                <a:solidFill>
                  <a:srgbClr val="000099"/>
                </a:solidFill>
                <a:latin typeface="Times New Roman" pitchFamily="18" charset="0"/>
                <a:cs typeface="Times New Roman" pitchFamily="18" charset="0"/>
              </a:rPr>
              <a:t>Estimated Earnings During Military Service (Active Duty Only)*</a:t>
            </a:r>
            <a:endParaRPr lang="en-US" sz="2400" b="0" dirty="0">
              <a:solidFill>
                <a:srgbClr val="000099"/>
              </a:solidFill>
              <a:latin typeface="Times New Roman" pitchFamily="18" charset="0"/>
              <a:cs typeface="Times New Roman" pitchFamily="18" charset="0"/>
            </a:endParaRPr>
          </a:p>
          <a:p>
            <a:pPr marL="688975" lvl="1">
              <a:lnSpc>
                <a:spcPts val="2500"/>
              </a:lnSpc>
              <a:spcBef>
                <a:spcPct val="20000"/>
              </a:spcBef>
              <a:buFont typeface="Wingdings" pitchFamily="2" charset="2"/>
              <a:buChar char="§"/>
              <a:defRPr/>
            </a:pPr>
            <a:r>
              <a:rPr lang="en-US" sz="2400" b="0" dirty="0">
                <a:solidFill>
                  <a:srgbClr val="000099"/>
                </a:solidFill>
                <a:latin typeface="Times New Roman" pitchFamily="18" charset="0"/>
                <a:cs typeface="Times New Roman" pitchFamily="18" charset="0"/>
              </a:rPr>
              <a:t>Attach DD 214 (Member 4 Copy)</a:t>
            </a:r>
          </a:p>
          <a:p>
            <a:pPr marL="688975" lvl="1">
              <a:lnSpc>
                <a:spcPts val="2500"/>
              </a:lnSpc>
              <a:spcBef>
                <a:spcPct val="20000"/>
              </a:spcBef>
              <a:buFont typeface="Wingdings" pitchFamily="2" charset="2"/>
              <a:buChar char="§"/>
              <a:defRPr/>
            </a:pPr>
            <a:r>
              <a:rPr lang="en-US" sz="2400" b="0" dirty="0">
                <a:solidFill>
                  <a:srgbClr val="000099"/>
                </a:solidFill>
                <a:latin typeface="Times New Roman" pitchFamily="18" charset="0"/>
                <a:cs typeface="Times New Roman" pitchFamily="18" charset="0"/>
              </a:rPr>
              <a:t>Mail to the military finance center identified on the second page of the form</a:t>
            </a:r>
          </a:p>
          <a:p>
            <a:pPr marL="688975" lvl="1">
              <a:lnSpc>
                <a:spcPts val="2500"/>
              </a:lnSpc>
              <a:spcBef>
                <a:spcPct val="20000"/>
              </a:spcBef>
              <a:buFont typeface="Wingdings" pitchFamily="2" charset="2"/>
              <a:buChar char="§"/>
              <a:defRPr/>
            </a:pPr>
            <a:endParaRPr lang="en-US" sz="2000" b="0" dirty="0">
              <a:solidFill>
                <a:srgbClr val="000099"/>
              </a:solidFill>
              <a:latin typeface="Times New Roman" pitchFamily="18" charset="0"/>
              <a:cs typeface="Times New Roman" pitchFamily="18" charset="0"/>
            </a:endParaRPr>
          </a:p>
          <a:p>
            <a:pPr lvl="0">
              <a:lnSpc>
                <a:spcPts val="2500"/>
              </a:lnSpc>
              <a:spcBef>
                <a:spcPct val="20000"/>
              </a:spcBef>
              <a:buNone/>
              <a:defRPr/>
            </a:pPr>
            <a:r>
              <a:rPr lang="en-US" sz="2400" dirty="0">
                <a:solidFill>
                  <a:srgbClr val="000099"/>
                </a:solidFill>
                <a:latin typeface="Times New Roman" pitchFamily="18" charset="0"/>
                <a:cs typeface="Times New Roman" pitchFamily="18" charset="0"/>
              </a:rPr>
              <a:t>STEP 2</a:t>
            </a:r>
            <a:r>
              <a:rPr lang="en-US" sz="2400" b="0" dirty="0">
                <a:solidFill>
                  <a:srgbClr val="000099"/>
                </a:solidFill>
                <a:latin typeface="Times New Roman" pitchFamily="18" charset="0"/>
                <a:cs typeface="Times New Roman" pitchFamily="18" charset="0"/>
              </a:rPr>
              <a:t>:  Upon receipt of your estimated military earnings, complete all highlighted areas and electronically sign the package (to include the 3108 and 3108A).  Once completed, submit your application, estimated earnings, and DD 214 to the Benefits and Employee Services Team (BEST for processing, by logging into https://mypers.af.mil</a:t>
            </a:r>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40</a:t>
            </a:fld>
            <a:endParaRPr lang="en-US" dirty="0">
              <a:solidFill>
                <a:schemeClr val="bg2"/>
              </a:solidFill>
            </a:endParaRPr>
          </a:p>
        </p:txBody>
      </p:sp>
    </p:spTree>
    <p:extLst>
      <p:ext uri="{BB962C8B-B14F-4D97-AF65-F5344CB8AC3E}">
        <p14:creationId xmlns:p14="http://schemas.microsoft.com/office/powerpoint/2010/main" val="41957592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Post 56-Military Deposit Procedures</a:t>
            </a:r>
          </a:p>
        </p:txBody>
      </p:sp>
      <p:sp>
        <p:nvSpPr>
          <p:cNvPr id="3" name="Content Placeholder 2"/>
          <p:cNvSpPr>
            <a:spLocks noGrp="1"/>
          </p:cNvSpPr>
          <p:nvPr>
            <p:ph idx="1"/>
          </p:nvPr>
        </p:nvSpPr>
        <p:spPr>
          <a:xfrm>
            <a:off x="276225" y="995881"/>
            <a:ext cx="8397875" cy="5252519"/>
          </a:xfrm>
        </p:spPr>
        <p:txBody>
          <a:bodyPr/>
          <a:lstStyle/>
          <a:p>
            <a:pPr lvl="0">
              <a:spcBef>
                <a:spcPct val="20000"/>
              </a:spcBef>
              <a:buNone/>
              <a:defRPr/>
            </a:pPr>
            <a:endParaRPr lang="en-US" sz="2400" dirty="0" smtClean="0">
              <a:solidFill>
                <a:srgbClr val="000099"/>
              </a:solidFill>
              <a:latin typeface="Times New Roman" pitchFamily="18" charset="0"/>
              <a:cs typeface="Times New Roman" pitchFamily="18" charset="0"/>
            </a:endParaRPr>
          </a:p>
          <a:p>
            <a:pPr lvl="0">
              <a:spcBef>
                <a:spcPct val="20000"/>
              </a:spcBef>
              <a:buNone/>
              <a:defRPr/>
            </a:pPr>
            <a:r>
              <a:rPr lang="en-US" sz="2400" dirty="0" smtClean="0">
                <a:solidFill>
                  <a:srgbClr val="000099"/>
                </a:solidFill>
                <a:latin typeface="Times New Roman" pitchFamily="18" charset="0"/>
                <a:cs typeface="Times New Roman" pitchFamily="18" charset="0"/>
              </a:rPr>
              <a:t>STEP </a:t>
            </a:r>
            <a:r>
              <a:rPr lang="en-US" sz="2400" dirty="0">
                <a:solidFill>
                  <a:srgbClr val="000099"/>
                </a:solidFill>
                <a:latin typeface="Times New Roman" pitchFamily="18" charset="0"/>
                <a:cs typeface="Times New Roman" pitchFamily="18" charset="0"/>
              </a:rPr>
              <a:t>3</a:t>
            </a:r>
            <a:r>
              <a:rPr lang="en-US" sz="2400" b="0" dirty="0">
                <a:solidFill>
                  <a:srgbClr val="000099"/>
                </a:solidFill>
                <a:latin typeface="Times New Roman" pitchFamily="18" charset="0"/>
                <a:cs typeface="Times New Roman" pitchFamily="18" charset="0"/>
              </a:rPr>
              <a:t>:  BEST will complete your military deposit package and forward to DFAS for the calculation of the amount of deposit owed.  DFAS will compute the actual deposit amount and contact you to arrange for payment.  </a:t>
            </a:r>
          </a:p>
          <a:p>
            <a:pPr lvl="0">
              <a:spcBef>
                <a:spcPct val="20000"/>
              </a:spcBef>
              <a:buNone/>
              <a:defRPr/>
            </a:pPr>
            <a:endParaRPr lang="en-US" sz="2400" b="0" dirty="0">
              <a:solidFill>
                <a:srgbClr val="000099"/>
              </a:solidFill>
              <a:latin typeface="Times New Roman" pitchFamily="18" charset="0"/>
              <a:cs typeface="Times New Roman" pitchFamily="18" charset="0"/>
            </a:endParaRPr>
          </a:p>
          <a:p>
            <a:pPr lvl="0">
              <a:lnSpc>
                <a:spcPts val="2800"/>
              </a:lnSpc>
              <a:spcBef>
                <a:spcPct val="20000"/>
              </a:spcBef>
              <a:buNone/>
              <a:defRPr/>
            </a:pPr>
            <a:r>
              <a:rPr lang="en-US" sz="2400" dirty="0">
                <a:solidFill>
                  <a:srgbClr val="000099"/>
                </a:solidFill>
                <a:latin typeface="Times New Roman" pitchFamily="18" charset="0"/>
                <a:cs typeface="Times New Roman" pitchFamily="18" charset="0"/>
              </a:rPr>
              <a:t>STEP 4:  </a:t>
            </a:r>
            <a:r>
              <a:rPr lang="en-US" sz="2400" b="0" dirty="0">
                <a:solidFill>
                  <a:srgbClr val="000099"/>
                </a:solidFill>
                <a:latin typeface="Times New Roman" pitchFamily="18" charset="0"/>
                <a:cs typeface="Times New Roman" pitchFamily="18" charset="0"/>
              </a:rPr>
              <a:t>When</a:t>
            </a:r>
            <a:r>
              <a:rPr lang="en-US" sz="2400" dirty="0">
                <a:solidFill>
                  <a:srgbClr val="000099"/>
                </a:solidFill>
                <a:latin typeface="Times New Roman" pitchFamily="18" charset="0"/>
                <a:cs typeface="Times New Roman" pitchFamily="18" charset="0"/>
              </a:rPr>
              <a:t> </a:t>
            </a:r>
            <a:r>
              <a:rPr lang="en-US" sz="2400" b="0" dirty="0">
                <a:solidFill>
                  <a:srgbClr val="000099"/>
                </a:solidFill>
                <a:latin typeface="Times New Roman" pitchFamily="18" charset="0"/>
                <a:cs typeface="Times New Roman" pitchFamily="18" charset="0"/>
              </a:rPr>
              <a:t>paid in full</a:t>
            </a:r>
          </a:p>
          <a:p>
            <a:pPr marL="688975" lvl="1">
              <a:spcBef>
                <a:spcPct val="20000"/>
              </a:spcBef>
              <a:buFont typeface="Wingdings" pitchFamily="2" charset="2"/>
              <a:buChar char="§"/>
              <a:defRPr/>
            </a:pPr>
            <a:r>
              <a:rPr lang="en-US" sz="2400" b="0" dirty="0">
                <a:solidFill>
                  <a:srgbClr val="000099"/>
                </a:solidFill>
                <a:latin typeface="Times New Roman" pitchFamily="18" charset="0"/>
                <a:cs typeface="Times New Roman" pitchFamily="18" charset="0"/>
              </a:rPr>
              <a:t>LES will reflect that in block 20</a:t>
            </a:r>
          </a:p>
          <a:p>
            <a:pPr marL="688975" lvl="1">
              <a:spcBef>
                <a:spcPct val="20000"/>
              </a:spcBef>
              <a:buFont typeface="Wingdings" pitchFamily="2" charset="2"/>
              <a:buChar char="§"/>
              <a:defRPr/>
            </a:pPr>
            <a:r>
              <a:rPr lang="en-US" sz="2400" b="0" dirty="0">
                <a:solidFill>
                  <a:srgbClr val="000099"/>
                </a:solidFill>
                <a:latin typeface="Times New Roman" pitchFamily="18" charset="0"/>
                <a:cs typeface="Times New Roman" pitchFamily="18" charset="0"/>
              </a:rPr>
              <a:t>Contact </a:t>
            </a:r>
            <a:r>
              <a:rPr lang="en-US" sz="2400" b="0" dirty="0" err="1">
                <a:solidFill>
                  <a:srgbClr val="000099"/>
                </a:solidFill>
                <a:latin typeface="Times New Roman" pitchFamily="18" charset="0"/>
                <a:cs typeface="Times New Roman" pitchFamily="18" charset="0"/>
              </a:rPr>
              <a:t>Civ</a:t>
            </a:r>
            <a:r>
              <a:rPr lang="en-US" sz="2400" b="0" dirty="0">
                <a:solidFill>
                  <a:srgbClr val="000099"/>
                </a:solidFill>
                <a:latin typeface="Times New Roman" pitchFamily="18" charset="0"/>
                <a:cs typeface="Times New Roman" pitchFamily="18" charset="0"/>
              </a:rPr>
              <a:t> Pay for “Paid in Full Letter”</a:t>
            </a:r>
          </a:p>
          <a:p>
            <a:pPr marL="688975" lvl="1">
              <a:spcBef>
                <a:spcPct val="20000"/>
              </a:spcBef>
              <a:buFont typeface="Wingdings" pitchFamily="2" charset="2"/>
              <a:buChar char="§"/>
              <a:defRPr/>
            </a:pPr>
            <a:r>
              <a:rPr lang="en-US" sz="2400" b="0" dirty="0">
                <a:solidFill>
                  <a:srgbClr val="000099"/>
                </a:solidFill>
                <a:latin typeface="Times New Roman" pitchFamily="18" charset="0"/>
                <a:cs typeface="Times New Roman" pitchFamily="18" charset="0"/>
              </a:rPr>
              <a:t>Submit this letter to BEST for inclusion into your official personnel records</a:t>
            </a:r>
          </a:p>
          <a:p>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41</a:t>
            </a:fld>
            <a:endParaRPr lang="en-US" dirty="0">
              <a:solidFill>
                <a:schemeClr val="bg2"/>
              </a:solidFill>
            </a:endParaRPr>
          </a:p>
        </p:txBody>
      </p:sp>
    </p:spTree>
    <p:extLst>
      <p:ext uri="{BB962C8B-B14F-4D97-AF65-F5344CB8AC3E}">
        <p14:creationId xmlns:p14="http://schemas.microsoft.com/office/powerpoint/2010/main" val="1990849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276225" y="1131683"/>
            <a:ext cx="8397875" cy="5116717"/>
          </a:xfrm>
        </p:spPr>
        <p:txBody>
          <a:bodyPr/>
          <a:lstStyle/>
          <a:p>
            <a:pPr marL="685800" lvl="1" indent="-283464" algn="ctr">
              <a:spcBef>
                <a:spcPts val="1800"/>
              </a:spcBef>
              <a:buNone/>
            </a:pPr>
            <a:r>
              <a:rPr lang="en-US" sz="5400" dirty="0">
                <a:solidFill>
                  <a:srgbClr val="002060"/>
                </a:solidFill>
                <a:latin typeface="Times New Roman" pitchFamily="18" charset="0"/>
                <a:ea typeface="+mn-ea"/>
                <a:cs typeface="Times New Roman" pitchFamily="18" charset="0"/>
              </a:rPr>
              <a:t>Thrift Savings Plan (TSP)</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42</a:t>
            </a:fld>
            <a:endParaRPr lang="en-US">
              <a:solidFill>
                <a:srgbClr val="E3DED1"/>
              </a:solidFill>
            </a:endParaRPr>
          </a:p>
        </p:txBody>
      </p:sp>
      <p:pic>
        <p:nvPicPr>
          <p:cNvPr id="3" name="Picture 2" descr="nest-egg.jpg"/>
          <p:cNvPicPr>
            <a:picLocks noChangeAspect="1"/>
          </p:cNvPicPr>
          <p:nvPr/>
        </p:nvPicPr>
        <p:blipFill>
          <a:blip r:embed="rId3" cstate="print"/>
          <a:stretch>
            <a:fillRect/>
          </a:stretch>
        </p:blipFill>
        <p:spPr>
          <a:xfrm>
            <a:off x="2438400" y="2139114"/>
            <a:ext cx="4495800" cy="4075863"/>
          </a:xfrm>
          <a:prstGeom prst="rect">
            <a:avLst/>
          </a:prstGeom>
          <a:effectLst/>
        </p:spPr>
      </p:pic>
    </p:spTree>
    <p:extLst>
      <p:ext uri="{BB962C8B-B14F-4D97-AF65-F5344CB8AC3E}">
        <p14:creationId xmlns:p14="http://schemas.microsoft.com/office/powerpoint/2010/main" val="84412104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marL="342900" indent="-342900" algn="ctr"/>
            <a:r>
              <a:rPr lang="en-US" i="0" dirty="0" smtClean="0">
                <a:latin typeface="Times New Roman" pitchFamily="18" charset="0"/>
                <a:cs typeface="Times New Roman" pitchFamily="18" charset="0"/>
              </a:rPr>
              <a:t>Thrift Savings Plan (TSP)</a:t>
            </a:r>
          </a:p>
        </p:txBody>
      </p:sp>
      <p:sp>
        <p:nvSpPr>
          <p:cNvPr id="37891" name="Content Placeholder 2"/>
          <p:cNvSpPr>
            <a:spLocks noGrp="1"/>
          </p:cNvSpPr>
          <p:nvPr>
            <p:ph idx="1"/>
          </p:nvPr>
        </p:nvSpPr>
        <p:spPr>
          <a:xfrm>
            <a:off x="276225" y="1131683"/>
            <a:ext cx="8397875" cy="5116717"/>
          </a:xfrm>
        </p:spPr>
        <p:txBody>
          <a:bodyPr/>
          <a:lstStyle/>
          <a:p>
            <a:pPr>
              <a:buNone/>
            </a:pPr>
            <a:r>
              <a:rPr lang="en-US" sz="4000" dirty="0">
                <a:solidFill>
                  <a:srgbClr val="002060"/>
                </a:solidFill>
                <a:latin typeface="Times New Roman" pitchFamily="18" charset="0"/>
                <a:cs typeface="Times New Roman" pitchFamily="18" charset="0"/>
              </a:rPr>
              <a:t>TSP</a:t>
            </a:r>
            <a:r>
              <a:rPr lang="en-US" sz="2400" b="0" dirty="0">
                <a:solidFill>
                  <a:srgbClr val="002060"/>
                </a:solidFill>
                <a:latin typeface="Times New Roman" pitchFamily="18" charset="0"/>
                <a:cs typeface="Times New Roman" pitchFamily="18" charset="0"/>
              </a:rPr>
              <a:t> </a:t>
            </a:r>
            <a:r>
              <a:rPr lang="en-US" sz="1800" b="0" dirty="0" smtClean="0">
                <a:solidFill>
                  <a:srgbClr val="002060"/>
                </a:solidFill>
                <a:latin typeface="Times New Roman" pitchFamily="18" charset="0"/>
                <a:cs typeface="Times New Roman" pitchFamily="18" charset="0"/>
              </a:rPr>
              <a:t>is a retirement savings and investment plan for Federal employees.  </a:t>
            </a:r>
          </a:p>
          <a:p>
            <a:pPr lvl="1">
              <a:buFont typeface="Wingdings" panose="05000000000000000000" pitchFamily="2" charset="2"/>
              <a:buChar char="q"/>
            </a:pPr>
            <a:r>
              <a:rPr lang="en-US" sz="1800" b="0" dirty="0" smtClean="0">
                <a:solidFill>
                  <a:srgbClr val="002060"/>
                </a:solidFill>
                <a:latin typeface="Times New Roman" pitchFamily="18" charset="0"/>
                <a:cs typeface="Times New Roman" pitchFamily="18" charset="0"/>
              </a:rPr>
              <a:t>TSP is comparable to private companies’ 401(k) plan. The purpose of TSP is to provide additional retirement income. </a:t>
            </a:r>
          </a:p>
          <a:p>
            <a:pPr lvl="1">
              <a:buFont typeface="Wingdings" panose="05000000000000000000" pitchFamily="2" charset="2"/>
              <a:buChar char="q"/>
            </a:pPr>
            <a:r>
              <a:rPr lang="en-US" sz="1800" b="0" dirty="0" smtClean="0">
                <a:solidFill>
                  <a:srgbClr val="002060"/>
                </a:solidFill>
                <a:latin typeface="Times New Roman" pitchFamily="18" charset="0"/>
                <a:ea typeface="+mn-ea"/>
                <a:cs typeface="Times New Roman" pitchFamily="18" charset="0"/>
              </a:rPr>
              <a:t>New employees are </a:t>
            </a:r>
            <a:r>
              <a:rPr lang="en-US" sz="1800" dirty="0" smtClean="0">
                <a:solidFill>
                  <a:srgbClr val="002060"/>
                </a:solidFill>
                <a:latin typeface="Times New Roman" pitchFamily="18" charset="0"/>
                <a:ea typeface="+mn-ea"/>
                <a:cs typeface="Times New Roman" pitchFamily="18" charset="0"/>
              </a:rPr>
              <a:t>automatically enrolled</a:t>
            </a:r>
            <a:r>
              <a:rPr lang="en-US" sz="1800" b="0" dirty="0" smtClean="0">
                <a:solidFill>
                  <a:srgbClr val="002060"/>
                </a:solidFill>
                <a:latin typeface="Times New Roman" pitchFamily="18" charset="0"/>
                <a:ea typeface="+mn-ea"/>
                <a:cs typeface="Times New Roman" pitchFamily="18" charset="0"/>
              </a:rPr>
              <a:t> in TSP with a contribution rate of 3</a:t>
            </a:r>
            <a:r>
              <a:rPr lang="en-US" sz="1800" dirty="0" smtClean="0">
                <a:solidFill>
                  <a:srgbClr val="002060"/>
                </a:solidFill>
                <a:latin typeface="Times New Roman" pitchFamily="18" charset="0"/>
                <a:ea typeface="+mn-ea"/>
                <a:cs typeface="Times New Roman" pitchFamily="18" charset="0"/>
              </a:rPr>
              <a:t>%. </a:t>
            </a:r>
            <a:r>
              <a:rPr lang="en-US" sz="1800" b="0" dirty="0" smtClean="0">
                <a:solidFill>
                  <a:srgbClr val="002060"/>
                </a:solidFill>
                <a:latin typeface="Times New Roman" pitchFamily="18" charset="0"/>
                <a:ea typeface="+mn-ea"/>
                <a:cs typeface="Times New Roman" pitchFamily="18" charset="0"/>
              </a:rPr>
              <a:t>(deducted from your pay bi-monthly)</a:t>
            </a:r>
          </a:p>
          <a:p>
            <a:pPr lvl="1">
              <a:buFont typeface="Wingdings" panose="05000000000000000000" pitchFamily="2" charset="2"/>
              <a:buChar char="q"/>
            </a:pPr>
            <a:r>
              <a:rPr lang="en-US" sz="1800" b="0" dirty="0" smtClean="0">
                <a:solidFill>
                  <a:srgbClr val="002060"/>
                </a:solidFill>
                <a:latin typeface="Times New Roman" pitchFamily="18" charset="0"/>
                <a:ea typeface="+mn-ea"/>
                <a:cs typeface="Times New Roman" pitchFamily="18" charset="0"/>
              </a:rPr>
              <a:t>Matching contributions are effective immediately, from day one of employment.</a:t>
            </a:r>
          </a:p>
          <a:p>
            <a:pPr lvl="1">
              <a:buFont typeface="Wingdings" panose="05000000000000000000" pitchFamily="2" charset="2"/>
              <a:buChar char="q"/>
            </a:pPr>
            <a:r>
              <a:rPr lang="en-US" sz="1800" b="0" dirty="0">
                <a:solidFill>
                  <a:srgbClr val="002060"/>
                </a:solidFill>
                <a:latin typeface="Times New Roman" pitchFamily="18" charset="0"/>
                <a:ea typeface="+mn-ea"/>
                <a:cs typeface="Times New Roman" pitchFamily="18" charset="0"/>
              </a:rPr>
              <a:t>Participation in TSP is </a:t>
            </a:r>
            <a:r>
              <a:rPr lang="en-US" sz="1800" b="0" dirty="0" smtClean="0">
                <a:solidFill>
                  <a:srgbClr val="002060"/>
                </a:solidFill>
                <a:latin typeface="Times New Roman" pitchFamily="18" charset="0"/>
                <a:ea typeface="+mn-ea"/>
                <a:cs typeface="Times New Roman" pitchFamily="18" charset="0"/>
              </a:rPr>
              <a:t>automatic, from the </a:t>
            </a:r>
            <a:r>
              <a:rPr lang="en-US" sz="1800" b="0" dirty="0">
                <a:solidFill>
                  <a:srgbClr val="002060"/>
                </a:solidFill>
                <a:latin typeface="Times New Roman" pitchFamily="18" charset="0"/>
                <a:ea typeface="+mn-ea"/>
                <a:cs typeface="Times New Roman" pitchFamily="18" charset="0"/>
              </a:rPr>
              <a:t>date of appointment.  </a:t>
            </a:r>
          </a:p>
          <a:p>
            <a:pPr lvl="1">
              <a:buFont typeface="Wingdings" panose="05000000000000000000" pitchFamily="2" charset="2"/>
              <a:buChar char="q"/>
            </a:pPr>
            <a:r>
              <a:rPr lang="en-US" sz="1800" b="0" dirty="0">
                <a:solidFill>
                  <a:srgbClr val="002060"/>
                </a:solidFill>
                <a:latin typeface="Times New Roman" pitchFamily="18" charset="0"/>
                <a:ea typeface="+mn-ea"/>
                <a:cs typeface="Times New Roman" pitchFamily="18" charset="0"/>
              </a:rPr>
              <a:t>For TSP election changes:</a:t>
            </a:r>
          </a:p>
          <a:p>
            <a:pPr lvl="2">
              <a:buFont typeface="Wingdings" panose="05000000000000000000" pitchFamily="2" charset="2"/>
              <a:buChar char="q"/>
            </a:pPr>
            <a:r>
              <a:rPr lang="en-US" sz="1800" b="0" dirty="0">
                <a:solidFill>
                  <a:srgbClr val="002060"/>
                </a:solidFill>
                <a:latin typeface="Times New Roman" pitchFamily="18" charset="0"/>
                <a:ea typeface="+mn-ea"/>
                <a:cs typeface="Times New Roman" pitchFamily="18" charset="0"/>
              </a:rPr>
              <a:t>Use the GRB Platform on AFPC Secure website or</a:t>
            </a:r>
          </a:p>
          <a:p>
            <a:pPr lvl="2">
              <a:buFont typeface="Wingdings" panose="05000000000000000000" pitchFamily="2" charset="2"/>
              <a:buChar char="q"/>
            </a:pPr>
            <a:r>
              <a:rPr lang="en-US" sz="1800" b="0" dirty="0">
                <a:solidFill>
                  <a:srgbClr val="002060"/>
                </a:solidFill>
                <a:latin typeface="Times New Roman" pitchFamily="18" charset="0"/>
                <a:ea typeface="+mn-ea"/>
                <a:cs typeface="Times New Roman" pitchFamily="18" charset="0"/>
              </a:rPr>
              <a:t>Contact the Benefits &amp; Entitlements Service Team (BEST</a:t>
            </a:r>
            <a:r>
              <a:rPr lang="en-US" sz="1800" b="0" dirty="0" smtClean="0">
                <a:solidFill>
                  <a:srgbClr val="002060"/>
                </a:solidFill>
                <a:latin typeface="Times New Roman" pitchFamily="18" charset="0"/>
                <a:ea typeface="+mn-ea"/>
                <a:cs typeface="Times New Roman" pitchFamily="18" charset="0"/>
              </a:rPr>
              <a:t>) at </a:t>
            </a:r>
            <a:r>
              <a:rPr lang="en-US" sz="1800" b="0" dirty="0">
                <a:solidFill>
                  <a:srgbClr val="002060"/>
                </a:solidFill>
                <a:latin typeface="Times New Roman" pitchFamily="18" charset="0"/>
                <a:ea typeface="+mn-ea"/>
                <a:cs typeface="Times New Roman" pitchFamily="18" charset="0"/>
              </a:rPr>
              <a:t>1-800-525-0102</a:t>
            </a:r>
          </a:p>
          <a:p>
            <a:pPr lvl="2">
              <a:buFont typeface="Wingdings" panose="05000000000000000000" pitchFamily="2" charset="2"/>
              <a:buChar char="q"/>
            </a:pPr>
            <a:r>
              <a:rPr lang="en-US" sz="1800" b="0" dirty="0">
                <a:solidFill>
                  <a:srgbClr val="002060"/>
                </a:solidFill>
                <a:latin typeface="Times New Roman" pitchFamily="18" charset="0"/>
                <a:ea typeface="+mn-ea"/>
                <a:cs typeface="Times New Roman" pitchFamily="18" charset="0"/>
              </a:rPr>
              <a:t>To make TSP fund allocation changes visit the TSP </a:t>
            </a:r>
            <a:r>
              <a:rPr lang="en-US" sz="1800" b="0" dirty="0" smtClean="0">
                <a:solidFill>
                  <a:srgbClr val="002060"/>
                </a:solidFill>
                <a:latin typeface="Times New Roman" pitchFamily="18" charset="0"/>
                <a:ea typeface="+mn-ea"/>
                <a:cs typeface="Times New Roman" pitchFamily="18" charset="0"/>
              </a:rPr>
              <a:t>website with your TSP account number, and password. </a:t>
            </a:r>
          </a:p>
          <a:p>
            <a:pPr lvl="2">
              <a:buFont typeface="Wingdings" panose="05000000000000000000" pitchFamily="2" charset="2"/>
              <a:buChar char="q"/>
            </a:pPr>
            <a:r>
              <a:rPr lang="en-US" sz="1800" b="0" dirty="0" smtClean="0">
                <a:solidFill>
                  <a:srgbClr val="002060"/>
                </a:solidFill>
                <a:latin typeface="Times New Roman" pitchFamily="18" charset="0"/>
                <a:ea typeface="+mn-ea"/>
                <a:cs typeface="Times New Roman" pitchFamily="18" charset="0"/>
              </a:rPr>
              <a:t>Call </a:t>
            </a:r>
            <a:r>
              <a:rPr lang="en-US" sz="1800" b="0" dirty="0">
                <a:solidFill>
                  <a:srgbClr val="002060"/>
                </a:solidFill>
                <a:latin typeface="Times New Roman" pitchFamily="18" charset="0"/>
                <a:ea typeface="+mn-ea"/>
                <a:cs typeface="Times New Roman" pitchFamily="18" charset="0"/>
              </a:rPr>
              <a:t>TSP direct (1-877-968-3778</a:t>
            </a:r>
            <a:r>
              <a:rPr lang="en-US" sz="1800" b="0" dirty="0" smtClean="0">
                <a:solidFill>
                  <a:srgbClr val="002060"/>
                </a:solidFill>
                <a:latin typeface="Times New Roman" pitchFamily="18" charset="0"/>
                <a:ea typeface="+mn-ea"/>
                <a:cs typeface="Times New Roman" pitchFamily="18" charset="0"/>
              </a:rPr>
              <a:t>), 7am to 9pm Eastern time, Mon - Fri.</a:t>
            </a:r>
            <a:endParaRPr lang="en-US" sz="1800" b="0" dirty="0">
              <a:solidFill>
                <a:srgbClr val="002060"/>
              </a:solidFill>
              <a:latin typeface="Times New Roman" pitchFamily="18" charset="0"/>
              <a:ea typeface="+mn-ea"/>
              <a:cs typeface="Times New Roman" pitchFamily="18" charset="0"/>
            </a:endParaRPr>
          </a:p>
          <a:p>
            <a:pPr lvl="2">
              <a:buFont typeface="Wingdings" panose="05000000000000000000" pitchFamily="2" charset="2"/>
              <a:buChar char="q"/>
            </a:pPr>
            <a:r>
              <a:rPr lang="en-US" sz="1800" b="0" dirty="0" smtClean="0">
                <a:solidFill>
                  <a:srgbClr val="002060"/>
                </a:solidFill>
                <a:latin typeface="Times New Roman" pitchFamily="18" charset="0"/>
                <a:ea typeface="+mn-ea"/>
                <a:cs typeface="Times New Roman" pitchFamily="18" charset="0"/>
              </a:rPr>
              <a:t>Visit the </a:t>
            </a:r>
            <a:r>
              <a:rPr lang="en-US" sz="1800" b="0" dirty="0">
                <a:solidFill>
                  <a:srgbClr val="002060"/>
                </a:solidFill>
                <a:latin typeface="Times New Roman" pitchFamily="18" charset="0"/>
                <a:ea typeface="+mn-ea"/>
                <a:cs typeface="Times New Roman" pitchFamily="18" charset="0"/>
              </a:rPr>
              <a:t>TSP Web site at </a:t>
            </a:r>
            <a:r>
              <a:rPr lang="en-US" sz="1800" b="0" dirty="0" smtClean="0">
                <a:solidFill>
                  <a:srgbClr val="002060"/>
                </a:solidFill>
                <a:latin typeface="Times New Roman" pitchFamily="18" charset="0"/>
                <a:ea typeface="+mn-ea"/>
                <a:cs typeface="Times New Roman" pitchFamily="18" charset="0"/>
              </a:rPr>
              <a:t>www.tsp.gov</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43</a:t>
            </a:fld>
            <a:endParaRPr lang="en-US">
              <a:solidFill>
                <a:srgbClr val="E3DED1"/>
              </a:solidFill>
            </a:endParaRPr>
          </a:p>
        </p:txBody>
      </p:sp>
    </p:spTree>
    <p:extLst>
      <p:ext uri="{BB962C8B-B14F-4D97-AF65-F5344CB8AC3E}">
        <p14:creationId xmlns:p14="http://schemas.microsoft.com/office/powerpoint/2010/main" val="204392996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marL="342900" indent="-342900" algn="ctr"/>
            <a:r>
              <a:rPr lang="en-US" i="0" smtClean="0">
                <a:latin typeface="Times New Roman" pitchFamily="18" charset="0"/>
                <a:cs typeface="Times New Roman" pitchFamily="18" charset="0"/>
              </a:rPr>
              <a:t>Thrift Savings Plan (TSP)</a:t>
            </a:r>
          </a:p>
        </p:txBody>
      </p:sp>
      <p:sp>
        <p:nvSpPr>
          <p:cNvPr id="38915" name="Content Placeholder 2"/>
          <p:cNvSpPr>
            <a:spLocks noGrp="1"/>
          </p:cNvSpPr>
          <p:nvPr>
            <p:ph idx="1"/>
          </p:nvPr>
        </p:nvSpPr>
        <p:spPr/>
        <p:txBody>
          <a:bodyPr/>
          <a:lstStyle/>
          <a:p>
            <a:r>
              <a:rPr lang="en-US" sz="2400" i="1" u="sng" dirty="0">
                <a:solidFill>
                  <a:srgbClr val="002060"/>
                </a:solidFill>
                <a:latin typeface="Times New Roman" pitchFamily="18" charset="0"/>
                <a:cs typeface="Times New Roman" pitchFamily="18" charset="0"/>
              </a:rPr>
              <a:t>FERS</a:t>
            </a:r>
            <a:r>
              <a:rPr lang="en-US" sz="2400" b="0" i="1" dirty="0">
                <a:solidFill>
                  <a:srgbClr val="002060"/>
                </a:solidFill>
                <a:latin typeface="Times New Roman" pitchFamily="18" charset="0"/>
                <a:cs typeface="Times New Roman" pitchFamily="18" charset="0"/>
              </a:rPr>
              <a:t>:  </a:t>
            </a:r>
          </a:p>
          <a:p>
            <a:pPr lvl="1"/>
            <a:r>
              <a:rPr lang="en-US" sz="2000" b="0" dirty="0">
                <a:solidFill>
                  <a:srgbClr val="002060"/>
                </a:solidFill>
                <a:latin typeface="Times New Roman" pitchFamily="18" charset="0"/>
                <a:cs typeface="Times New Roman" pitchFamily="18" charset="0"/>
              </a:rPr>
              <a:t>Matching contributions up to 5%:</a:t>
            </a:r>
          </a:p>
          <a:p>
            <a:pPr lvl="2"/>
            <a:r>
              <a:rPr lang="en-US" b="0" dirty="0">
                <a:solidFill>
                  <a:srgbClr val="002060"/>
                </a:solidFill>
                <a:latin typeface="Times New Roman" pitchFamily="18" charset="0"/>
                <a:cs typeface="Times New Roman" pitchFamily="18" charset="0"/>
              </a:rPr>
              <a:t>First 3%  dollar for dollar</a:t>
            </a:r>
          </a:p>
          <a:p>
            <a:pPr lvl="2"/>
            <a:r>
              <a:rPr lang="en-US" b="0" dirty="0">
                <a:solidFill>
                  <a:srgbClr val="002060"/>
                </a:solidFill>
                <a:latin typeface="Times New Roman" pitchFamily="18" charset="0"/>
                <a:cs typeface="Times New Roman" pitchFamily="18" charset="0"/>
              </a:rPr>
              <a:t>Next 2% will be fifty cents (.50) for each dollar</a:t>
            </a:r>
          </a:p>
          <a:p>
            <a:pPr lvl="1"/>
            <a:r>
              <a:rPr lang="en-US" sz="2000" b="0" dirty="0">
                <a:solidFill>
                  <a:srgbClr val="002060"/>
                </a:solidFill>
                <a:latin typeface="Times New Roman" pitchFamily="18" charset="0"/>
                <a:cs typeface="Times New Roman" pitchFamily="18" charset="0"/>
              </a:rPr>
              <a:t>In </a:t>
            </a:r>
            <a:r>
              <a:rPr lang="en-US" sz="2000" b="0" dirty="0" smtClean="0">
                <a:solidFill>
                  <a:srgbClr val="002060"/>
                </a:solidFill>
                <a:latin typeface="Times New Roman" pitchFamily="18" charset="0"/>
                <a:cs typeface="Times New Roman" pitchFamily="18" charset="0"/>
              </a:rPr>
              <a:t>2019, </a:t>
            </a:r>
            <a:r>
              <a:rPr lang="en-US" sz="2000" b="0" dirty="0">
                <a:solidFill>
                  <a:srgbClr val="002060"/>
                </a:solidFill>
                <a:latin typeface="Times New Roman" pitchFamily="18" charset="0"/>
                <a:cs typeface="Times New Roman" pitchFamily="18" charset="0"/>
              </a:rPr>
              <a:t>the maximum annual contribution to a regular TSP account is $</a:t>
            </a:r>
            <a:r>
              <a:rPr lang="en-US" sz="2000" b="0" dirty="0" smtClean="0">
                <a:solidFill>
                  <a:srgbClr val="002060"/>
                </a:solidFill>
                <a:latin typeface="Times New Roman" pitchFamily="18" charset="0"/>
                <a:cs typeface="Times New Roman" pitchFamily="18" charset="0"/>
              </a:rPr>
              <a:t>19,000</a:t>
            </a:r>
            <a:r>
              <a:rPr lang="en-US" sz="2000" b="0" dirty="0">
                <a:solidFill>
                  <a:srgbClr val="002060"/>
                </a:solidFill>
                <a:latin typeface="Times New Roman" pitchFamily="18" charset="0"/>
                <a:cs typeface="Times New Roman" pitchFamily="18" charset="0"/>
              </a:rPr>
              <a:t>. </a:t>
            </a:r>
            <a:endParaRPr lang="en-US" sz="2000" b="0" dirty="0" smtClean="0">
              <a:solidFill>
                <a:srgbClr val="002060"/>
              </a:solidFill>
              <a:latin typeface="Times New Roman" pitchFamily="18" charset="0"/>
              <a:cs typeface="Times New Roman" pitchFamily="18" charset="0"/>
            </a:endParaRPr>
          </a:p>
          <a:p>
            <a:pPr lvl="1"/>
            <a:r>
              <a:rPr lang="en-US" sz="2000" b="0" dirty="0" smtClean="0">
                <a:solidFill>
                  <a:srgbClr val="002060"/>
                </a:solidFill>
                <a:latin typeface="Times New Roman" pitchFamily="18" charset="0"/>
                <a:cs typeface="Times New Roman" pitchFamily="18" charset="0"/>
              </a:rPr>
              <a:t>In 2020, the maximum annual contribution to a regular TSP account is $19,500.</a:t>
            </a:r>
            <a:endParaRPr lang="en-US" sz="2000" b="0" dirty="0">
              <a:solidFill>
                <a:srgbClr val="002060"/>
              </a:solidFill>
              <a:latin typeface="Times New Roman" pitchFamily="18" charset="0"/>
              <a:cs typeface="Times New Roman" pitchFamily="18" charset="0"/>
            </a:endParaRPr>
          </a:p>
          <a:p>
            <a:r>
              <a:rPr lang="en-US" sz="2400" i="1" u="sng" dirty="0">
                <a:solidFill>
                  <a:srgbClr val="002060"/>
                </a:solidFill>
                <a:latin typeface="Times New Roman" pitchFamily="18" charset="0"/>
                <a:cs typeface="Times New Roman" pitchFamily="18" charset="0"/>
              </a:rPr>
              <a:t>CSRS</a:t>
            </a:r>
            <a:r>
              <a:rPr lang="en-US" sz="2400" b="0" i="1" dirty="0">
                <a:solidFill>
                  <a:srgbClr val="002060"/>
                </a:solidFill>
                <a:latin typeface="Times New Roman" pitchFamily="18" charset="0"/>
                <a:cs typeface="Times New Roman" pitchFamily="18" charset="0"/>
              </a:rPr>
              <a:t>:  </a:t>
            </a:r>
            <a:r>
              <a:rPr lang="en-US" sz="2400" b="0" dirty="0">
                <a:solidFill>
                  <a:srgbClr val="002060"/>
                </a:solidFill>
                <a:latin typeface="Times New Roman" pitchFamily="18" charset="0"/>
                <a:cs typeface="Times New Roman" pitchFamily="18" charset="0"/>
              </a:rPr>
              <a:t>Employees can currently contribute up to the IRS elective deferral limit.  The Federal Government </a:t>
            </a:r>
            <a:r>
              <a:rPr lang="en-US" sz="2400" u="sng" dirty="0">
                <a:solidFill>
                  <a:srgbClr val="002060"/>
                </a:solidFill>
                <a:latin typeface="Times New Roman" pitchFamily="18" charset="0"/>
                <a:cs typeface="Times New Roman" pitchFamily="18" charset="0"/>
              </a:rPr>
              <a:t>does not </a:t>
            </a:r>
            <a:r>
              <a:rPr lang="en-US" sz="2400" b="0" dirty="0">
                <a:solidFill>
                  <a:srgbClr val="002060"/>
                </a:solidFill>
                <a:latin typeface="Times New Roman" pitchFamily="18" charset="0"/>
                <a:cs typeface="Times New Roman" pitchFamily="18" charset="0"/>
              </a:rPr>
              <a:t>match any contributions or make automatic contributions.  </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44</a:t>
            </a:fld>
            <a:endParaRPr lang="en-US">
              <a:solidFill>
                <a:srgbClr val="E3DED1"/>
              </a:solidFill>
            </a:endParaRPr>
          </a:p>
        </p:txBody>
      </p:sp>
    </p:spTree>
    <p:extLst>
      <p:ext uri="{BB962C8B-B14F-4D97-AF65-F5344CB8AC3E}">
        <p14:creationId xmlns:p14="http://schemas.microsoft.com/office/powerpoint/2010/main" val="724484084"/>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276225" y="1122630"/>
            <a:ext cx="8397875" cy="5125770"/>
          </a:xfrm>
        </p:spPr>
        <p:txBody>
          <a:bodyPr/>
          <a:lstStyle/>
          <a:p>
            <a:pPr marL="685800" lvl="1" indent="-283464" algn="ctr">
              <a:spcBef>
                <a:spcPts val="1800"/>
              </a:spcBef>
              <a:buNone/>
            </a:pPr>
            <a:r>
              <a:rPr lang="en-US" sz="5400" dirty="0">
                <a:solidFill>
                  <a:srgbClr val="002060"/>
                </a:solidFill>
                <a:latin typeface="Times New Roman" pitchFamily="18" charset="0"/>
                <a:ea typeface="+mn-ea"/>
                <a:cs typeface="Times New Roman" pitchFamily="18" charset="0"/>
              </a:rPr>
              <a:t>Thrift Savings Catch-up Contributions</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45</a:t>
            </a:fld>
            <a:endParaRPr lang="en-US">
              <a:solidFill>
                <a:srgbClr val="E3DED1"/>
              </a:solidFill>
            </a:endParaRPr>
          </a:p>
        </p:txBody>
      </p:sp>
      <p:pic>
        <p:nvPicPr>
          <p:cNvPr id="3" name="Picture 2" descr="catchup.jpg"/>
          <p:cNvPicPr>
            <a:picLocks noChangeAspect="1"/>
          </p:cNvPicPr>
          <p:nvPr/>
        </p:nvPicPr>
        <p:blipFill>
          <a:blip r:embed="rId3" cstate="print"/>
          <a:stretch>
            <a:fillRect/>
          </a:stretch>
        </p:blipFill>
        <p:spPr>
          <a:xfrm>
            <a:off x="1917836" y="2835457"/>
            <a:ext cx="5249888" cy="34834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0441590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marL="342900" indent="-342900" algn="ctr"/>
            <a:r>
              <a:rPr lang="en-US" i="0" dirty="0" smtClean="0">
                <a:latin typeface="Times New Roman" pitchFamily="18" charset="0"/>
                <a:cs typeface="Times New Roman" pitchFamily="18" charset="0"/>
              </a:rPr>
              <a:t>Thrift Savings Catch-up</a:t>
            </a:r>
          </a:p>
        </p:txBody>
      </p:sp>
      <p:sp>
        <p:nvSpPr>
          <p:cNvPr id="43011" name="Content Placeholder 2"/>
          <p:cNvSpPr>
            <a:spLocks noGrp="1"/>
          </p:cNvSpPr>
          <p:nvPr>
            <p:ph idx="1"/>
          </p:nvPr>
        </p:nvSpPr>
        <p:spPr>
          <a:xfrm>
            <a:off x="276225" y="1267485"/>
            <a:ext cx="8397875" cy="4980915"/>
          </a:xfrm>
        </p:spPr>
        <p:txBody>
          <a:bodyPr/>
          <a:lstStyle/>
          <a:p>
            <a:pPr>
              <a:buFont typeface="Wingdings" pitchFamily="2" charset="2"/>
              <a:buChar char="§"/>
            </a:pPr>
            <a:r>
              <a:rPr lang="en-US" sz="2200" dirty="0">
                <a:solidFill>
                  <a:srgbClr val="002060"/>
                </a:solidFill>
                <a:latin typeface="Times New Roman" pitchFamily="18" charset="0"/>
                <a:cs typeface="Times New Roman" pitchFamily="18" charset="0"/>
              </a:rPr>
              <a:t>Catch-up contributions are supplemental contributions available to TSP participants:</a:t>
            </a:r>
          </a:p>
          <a:p>
            <a:pPr lvl="1">
              <a:buFont typeface="Wingdings" pitchFamily="2" charset="2"/>
              <a:buChar char="§"/>
            </a:pPr>
            <a:r>
              <a:rPr lang="en-US" sz="2000" b="0" dirty="0">
                <a:solidFill>
                  <a:srgbClr val="002060"/>
                </a:solidFill>
                <a:latin typeface="Times New Roman" pitchFamily="18" charset="0"/>
                <a:cs typeface="Times New Roman" pitchFamily="18" charset="0"/>
              </a:rPr>
              <a:t>who are age 50 or older </a:t>
            </a:r>
          </a:p>
          <a:p>
            <a:pPr lvl="1">
              <a:buFont typeface="Wingdings" pitchFamily="2" charset="2"/>
              <a:buChar char="§"/>
            </a:pPr>
            <a:r>
              <a:rPr lang="en-US" sz="2000" b="0" dirty="0">
                <a:solidFill>
                  <a:srgbClr val="002060"/>
                </a:solidFill>
                <a:latin typeface="Times New Roman" pitchFamily="18" charset="0"/>
                <a:cs typeface="Times New Roman" pitchFamily="18" charset="0"/>
              </a:rPr>
              <a:t>contributed the maximum annual contribution amount</a:t>
            </a:r>
          </a:p>
          <a:p>
            <a:pPr>
              <a:buFont typeface="Wingdings" pitchFamily="2" charset="2"/>
              <a:buChar char="§"/>
            </a:pPr>
            <a:r>
              <a:rPr lang="en-US" b="0" dirty="0">
                <a:solidFill>
                  <a:srgbClr val="002060"/>
                </a:solidFill>
                <a:latin typeface="Times New Roman" pitchFamily="18" charset="0"/>
                <a:cs typeface="Times New Roman" pitchFamily="18" charset="0"/>
              </a:rPr>
              <a:t>Not subject to the Internal Revenue Code’s elective deferral limits.</a:t>
            </a:r>
          </a:p>
          <a:p>
            <a:pPr>
              <a:buFont typeface="Wingdings" pitchFamily="2" charset="2"/>
              <a:buChar char="§"/>
            </a:pPr>
            <a:r>
              <a:rPr lang="en-US" b="0" dirty="0">
                <a:solidFill>
                  <a:srgbClr val="002060"/>
                </a:solidFill>
                <a:latin typeface="Times New Roman" pitchFamily="18" charset="0"/>
                <a:cs typeface="Times New Roman" pitchFamily="18" charset="0"/>
              </a:rPr>
              <a:t>Not eligible for matching contributions</a:t>
            </a:r>
          </a:p>
          <a:p>
            <a:pPr>
              <a:buFont typeface="Wingdings" pitchFamily="2" charset="2"/>
              <a:buChar char="§"/>
            </a:pPr>
            <a:r>
              <a:rPr lang="en-US" b="0" dirty="0">
                <a:solidFill>
                  <a:srgbClr val="002060"/>
                </a:solidFill>
                <a:latin typeface="Times New Roman" pitchFamily="18" charset="0"/>
                <a:cs typeface="Times New Roman" pitchFamily="18" charset="0"/>
              </a:rPr>
              <a:t>In </a:t>
            </a:r>
            <a:r>
              <a:rPr lang="en-US" b="0" dirty="0" smtClean="0">
                <a:solidFill>
                  <a:srgbClr val="002060"/>
                </a:solidFill>
                <a:latin typeface="Times New Roman" pitchFamily="18" charset="0"/>
                <a:cs typeface="Times New Roman" pitchFamily="18" charset="0"/>
              </a:rPr>
              <a:t>2019 </a:t>
            </a:r>
            <a:r>
              <a:rPr lang="en-US" b="0" dirty="0">
                <a:solidFill>
                  <a:srgbClr val="002060"/>
                </a:solidFill>
                <a:latin typeface="Times New Roman" pitchFamily="18" charset="0"/>
                <a:cs typeface="Times New Roman" pitchFamily="18" charset="0"/>
              </a:rPr>
              <a:t>the maximum annual contribution to a catch-up TSP                            account is $6,000</a:t>
            </a:r>
            <a:r>
              <a:rPr lang="en-US" b="0" dirty="0" smtClean="0">
                <a:solidFill>
                  <a:srgbClr val="002060"/>
                </a:solidFill>
                <a:latin typeface="Times New Roman" pitchFamily="18" charset="0"/>
                <a:cs typeface="Times New Roman" pitchFamily="18" charset="0"/>
              </a:rPr>
              <a:t>.  In 2020, the maximum annual catch up contribution is $6,500.</a:t>
            </a:r>
            <a:endParaRPr lang="en-US" b="0" dirty="0">
              <a:solidFill>
                <a:srgbClr val="002060"/>
              </a:solidFill>
              <a:latin typeface="Times New Roman" pitchFamily="18" charset="0"/>
              <a:cs typeface="Times New Roman" pitchFamily="18" charset="0"/>
            </a:endParaRPr>
          </a:p>
          <a:p>
            <a:pPr>
              <a:buFont typeface="Wingdings" pitchFamily="2" charset="2"/>
              <a:buChar char="§"/>
            </a:pPr>
            <a:r>
              <a:rPr lang="en-US" b="0" dirty="0">
                <a:solidFill>
                  <a:srgbClr val="002060"/>
                </a:solidFill>
                <a:latin typeface="Times New Roman" pitchFamily="18" charset="0"/>
                <a:cs typeface="Times New Roman" pitchFamily="18" charset="0"/>
              </a:rPr>
              <a:t>To elect catch-up contributions you must complete a TSP-1-C Catch-Up Contribution Election form.</a:t>
            </a:r>
            <a:r>
              <a:rPr lang="en-US" sz="1000" b="0" dirty="0">
                <a:solidFill>
                  <a:srgbClr val="002060"/>
                </a:solidFill>
                <a:latin typeface="Times New Roman" pitchFamily="18" charset="0"/>
                <a:cs typeface="Times New Roman" pitchFamily="18" charset="0"/>
              </a:rPr>
              <a:t>    </a:t>
            </a:r>
          </a:p>
          <a:p>
            <a:pPr algn="ctr">
              <a:buNone/>
            </a:pPr>
            <a:r>
              <a:rPr lang="en-US" sz="1600" b="0" dirty="0">
                <a:solidFill>
                  <a:srgbClr val="002060"/>
                </a:solidFill>
                <a:latin typeface="Times New Roman" pitchFamily="18" charset="0"/>
                <a:cs typeface="Times New Roman" pitchFamily="18" charset="0"/>
              </a:rPr>
              <a:t>-or-</a:t>
            </a:r>
          </a:p>
          <a:p>
            <a:pPr algn="ctr">
              <a:buNone/>
            </a:pPr>
            <a:r>
              <a:rPr lang="en-US" b="0" dirty="0">
                <a:solidFill>
                  <a:srgbClr val="002060"/>
                </a:solidFill>
                <a:latin typeface="Times New Roman" pitchFamily="18" charset="0"/>
                <a:cs typeface="Times New Roman" pitchFamily="18" charset="0"/>
              </a:rPr>
              <a:t> You may enroll through </a:t>
            </a:r>
            <a:r>
              <a:rPr lang="en-US" b="0" dirty="0" smtClean="0">
                <a:solidFill>
                  <a:srgbClr val="002060"/>
                </a:solidFill>
                <a:latin typeface="Times New Roman" pitchFamily="18" charset="0"/>
                <a:cs typeface="Times New Roman" pitchFamily="18" charset="0"/>
              </a:rPr>
              <a:t>AFPC Secure (GRB Platform)</a:t>
            </a:r>
            <a:r>
              <a:rPr lang="en-US" b="0" dirty="0">
                <a:solidFill>
                  <a:srgbClr val="002060"/>
                </a:solidFill>
                <a:latin typeface="Times New Roman" pitchFamily="18" charset="0"/>
                <a:cs typeface="Times New Roman" pitchFamily="18" charset="0"/>
              </a:rPr>
              <a:t> and/or contact BEST</a:t>
            </a:r>
            <a:r>
              <a:rPr lang="en-US" sz="2200" b="0" dirty="0">
                <a:solidFill>
                  <a:srgbClr val="002060"/>
                </a:solidFill>
                <a:latin typeface="Times New Roman" pitchFamily="18" charset="0"/>
                <a:cs typeface="Times New Roman" pitchFamily="18" charset="0"/>
              </a:rPr>
              <a:t>.</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46</a:t>
            </a:fld>
            <a:endParaRPr lang="en-US">
              <a:solidFill>
                <a:srgbClr val="E3DED1"/>
              </a:solidFill>
            </a:endParaRPr>
          </a:p>
        </p:txBody>
      </p:sp>
      <p:pic>
        <p:nvPicPr>
          <p:cNvPr id="43012" name="Picture 2" descr="C:\Documents and Settings\kilgoret\Local Settings\Temporary Internet Files\Content.IE5\X8CITIZK\MPj04222770000[1].jpg"/>
          <p:cNvPicPr>
            <a:picLocks noChangeAspect="1" noChangeArrowheads="1"/>
          </p:cNvPicPr>
          <p:nvPr/>
        </p:nvPicPr>
        <p:blipFill>
          <a:blip r:embed="rId3" cstate="print"/>
          <a:srcRect/>
          <a:stretch>
            <a:fillRect/>
          </a:stretch>
        </p:blipFill>
        <p:spPr bwMode="auto">
          <a:xfrm>
            <a:off x="7482231" y="1690357"/>
            <a:ext cx="1128495" cy="2286000"/>
          </a:xfrm>
          <a:prstGeom prst="rect">
            <a:avLst/>
          </a:prstGeom>
          <a:noFill/>
          <a:ln w="9525">
            <a:noFill/>
            <a:miter lim="800000"/>
            <a:headEnd/>
            <a:tailEnd/>
          </a:ln>
        </p:spPr>
      </p:pic>
    </p:spTree>
    <p:extLst>
      <p:ext uri="{BB962C8B-B14F-4D97-AF65-F5344CB8AC3E}">
        <p14:creationId xmlns:p14="http://schemas.microsoft.com/office/powerpoint/2010/main" val="268424767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276225" y="1041149"/>
            <a:ext cx="8397875" cy="5207251"/>
          </a:xfrm>
        </p:spPr>
        <p:txBody>
          <a:bodyPr/>
          <a:lstStyle/>
          <a:p>
            <a:pPr marL="685800" lvl="1" indent="-283464" algn="ctr">
              <a:spcBef>
                <a:spcPts val="1800"/>
              </a:spcBef>
              <a:buNone/>
            </a:pPr>
            <a:r>
              <a:rPr lang="en-US" sz="5400" dirty="0">
                <a:solidFill>
                  <a:srgbClr val="002060"/>
                </a:solidFill>
                <a:latin typeface="Times New Roman" pitchFamily="18" charset="0"/>
                <a:ea typeface="+mn-ea"/>
                <a:cs typeface="Times New Roman" pitchFamily="18" charset="0"/>
              </a:rPr>
              <a:t>Federal Employees Health Benefits (FEHB)</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47</a:t>
            </a:fld>
            <a:endParaRPr lang="en-US">
              <a:solidFill>
                <a:srgbClr val="E3DED1"/>
              </a:solidFill>
            </a:endParaRPr>
          </a:p>
        </p:txBody>
      </p:sp>
      <p:pic>
        <p:nvPicPr>
          <p:cNvPr id="5" name="Picture 4" descr="health.jpg"/>
          <p:cNvPicPr>
            <a:picLocks noChangeAspect="1"/>
          </p:cNvPicPr>
          <p:nvPr/>
        </p:nvPicPr>
        <p:blipFill>
          <a:blip r:embed="rId3" cstate="print"/>
          <a:stretch>
            <a:fillRect/>
          </a:stretch>
        </p:blipFill>
        <p:spPr>
          <a:xfrm>
            <a:off x="2729554" y="2729552"/>
            <a:ext cx="3356499" cy="335649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00914910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673128" y="0"/>
            <a:ext cx="7143750" cy="1366838"/>
          </a:xfrm>
        </p:spPr>
        <p:txBody>
          <a:bodyPr/>
          <a:lstStyle/>
          <a:p>
            <a:pPr marL="342900" indent="-342900" algn="ctr"/>
            <a:r>
              <a:rPr lang="en-US" sz="3200" i="0" dirty="0">
                <a:latin typeface="Times New Roman" pitchFamily="18" charset="0"/>
                <a:cs typeface="Times New Roman" pitchFamily="18" charset="0"/>
              </a:rPr>
              <a:t>Federal Employees Health Benefits (FEHB)</a:t>
            </a:r>
            <a:endParaRPr lang="en-US" i="0" dirty="0" smtClean="0">
              <a:latin typeface="Times New Roman" pitchFamily="18" charset="0"/>
              <a:cs typeface="Times New Roman" pitchFamily="18" charset="0"/>
            </a:endParaRPr>
          </a:p>
        </p:txBody>
      </p:sp>
      <p:sp>
        <p:nvSpPr>
          <p:cNvPr id="24579" name="Content Placeholder 2"/>
          <p:cNvSpPr>
            <a:spLocks noGrp="1"/>
          </p:cNvSpPr>
          <p:nvPr>
            <p:ph idx="1"/>
          </p:nvPr>
        </p:nvSpPr>
        <p:spPr>
          <a:xfrm>
            <a:off x="276225" y="1366838"/>
            <a:ext cx="8397875" cy="4881562"/>
          </a:xfrm>
        </p:spPr>
        <p:txBody>
          <a:bodyPr/>
          <a:lstStyle/>
          <a:p>
            <a:pPr>
              <a:buNone/>
              <a:defRPr/>
            </a:pPr>
            <a:r>
              <a:rPr lang="en-US" sz="3600" dirty="0">
                <a:solidFill>
                  <a:srgbClr val="002060"/>
                </a:solidFill>
                <a:latin typeface="Times New Roman" pitchFamily="18" charset="0"/>
                <a:cs typeface="Times New Roman" pitchFamily="18" charset="0"/>
              </a:rPr>
              <a:t>FEHB</a:t>
            </a:r>
            <a:r>
              <a:rPr lang="en-US" sz="2200" b="0" dirty="0">
                <a:solidFill>
                  <a:srgbClr val="002060"/>
                </a:solidFill>
                <a:latin typeface="Times New Roman" pitchFamily="18" charset="0"/>
                <a:cs typeface="Times New Roman" pitchFamily="18" charset="0"/>
              </a:rPr>
              <a:t> is a voluntary health insurance program offered to certain Federal employees.</a:t>
            </a:r>
          </a:p>
          <a:p>
            <a:pPr>
              <a:buNone/>
              <a:defRPr/>
            </a:pPr>
            <a:r>
              <a:rPr lang="en-US" sz="2200" b="0" dirty="0">
                <a:solidFill>
                  <a:srgbClr val="002060"/>
                </a:solidFill>
                <a:latin typeface="Times New Roman" pitchFamily="18" charset="0"/>
                <a:cs typeface="Times New Roman" pitchFamily="18" charset="0"/>
              </a:rPr>
              <a:t>The program offers coverage under:</a:t>
            </a:r>
          </a:p>
          <a:p>
            <a:pPr lvl="1">
              <a:buFont typeface="Wingdings" pitchFamily="2" charset="2"/>
              <a:buChar char="§"/>
              <a:defRPr/>
            </a:pPr>
            <a:r>
              <a:rPr lang="en-US" b="0" dirty="0">
                <a:solidFill>
                  <a:srgbClr val="002060"/>
                </a:solidFill>
                <a:latin typeface="Times New Roman" pitchFamily="18" charset="0"/>
                <a:cs typeface="Times New Roman" pitchFamily="18" charset="0"/>
              </a:rPr>
              <a:t>Fee-for-service plans </a:t>
            </a:r>
          </a:p>
          <a:p>
            <a:pPr lvl="1">
              <a:buFont typeface="Wingdings" pitchFamily="2" charset="2"/>
              <a:buChar char="§"/>
              <a:defRPr/>
            </a:pPr>
            <a:r>
              <a:rPr lang="en-US" b="0" dirty="0">
                <a:solidFill>
                  <a:srgbClr val="002060"/>
                </a:solidFill>
                <a:latin typeface="Times New Roman" pitchFamily="18" charset="0"/>
                <a:cs typeface="Times New Roman" pitchFamily="18" charset="0"/>
              </a:rPr>
              <a:t>Health maintenance organizations (HMO) plans. </a:t>
            </a:r>
          </a:p>
          <a:p>
            <a:pPr>
              <a:buNone/>
              <a:defRPr/>
            </a:pPr>
            <a:r>
              <a:rPr lang="en-US" sz="2200" b="0" dirty="0">
                <a:solidFill>
                  <a:srgbClr val="002060"/>
                </a:solidFill>
                <a:latin typeface="Times New Roman" pitchFamily="18" charset="0"/>
                <a:cs typeface="Times New Roman" pitchFamily="18" charset="0"/>
              </a:rPr>
              <a:t>The employee and the Government share the cost.  </a:t>
            </a:r>
          </a:p>
          <a:p>
            <a:pPr lvl="1">
              <a:buFont typeface="Wingdings" pitchFamily="2" charset="2"/>
              <a:buChar char="§"/>
              <a:defRPr/>
            </a:pPr>
            <a:r>
              <a:rPr lang="en-US" b="0" dirty="0">
                <a:solidFill>
                  <a:srgbClr val="002060"/>
                </a:solidFill>
                <a:latin typeface="Times New Roman" pitchFamily="18" charset="0"/>
                <a:cs typeface="Times New Roman" pitchFamily="18" charset="0"/>
              </a:rPr>
              <a:t>The Government’s share may not exceed 75% of the total enrollment cost</a:t>
            </a:r>
          </a:p>
          <a:p>
            <a:pPr lvl="1">
              <a:buFont typeface="Wingdings" pitchFamily="2" charset="2"/>
              <a:buChar char="§"/>
              <a:defRPr/>
            </a:pPr>
            <a:r>
              <a:rPr lang="en-US" b="0" dirty="0">
                <a:solidFill>
                  <a:srgbClr val="002060"/>
                </a:solidFill>
                <a:latin typeface="Times New Roman" pitchFamily="18" charset="0"/>
                <a:cs typeface="Times New Roman" pitchFamily="18" charset="0"/>
              </a:rPr>
              <a:t>The employee pay’s the remaining amount. </a:t>
            </a:r>
          </a:p>
          <a:p>
            <a:pPr>
              <a:defRPr/>
            </a:pPr>
            <a:endParaRPr lang="en-US" sz="800" b="0" dirty="0">
              <a:solidFill>
                <a:srgbClr val="002060"/>
              </a:solidFill>
              <a:latin typeface="Times New Roman" pitchFamily="18" charset="0"/>
              <a:cs typeface="Times New Roman" pitchFamily="18" charset="0"/>
            </a:endParaRPr>
          </a:p>
          <a:p>
            <a:pPr algn="ctr">
              <a:spcBef>
                <a:spcPts val="0"/>
              </a:spcBef>
              <a:buFont typeface="Wingdings" pitchFamily="2" charset="2"/>
              <a:buNone/>
              <a:defRPr/>
            </a:pPr>
            <a:r>
              <a:rPr lang="en-US" sz="2400" dirty="0">
                <a:solidFill>
                  <a:srgbClr val="002060"/>
                </a:solidFill>
                <a:latin typeface="Times New Roman" pitchFamily="18" charset="0"/>
                <a:cs typeface="Times New Roman" pitchFamily="18" charset="0"/>
              </a:rPr>
              <a:t>You MUST register for Health Benefits within</a:t>
            </a:r>
          </a:p>
          <a:p>
            <a:pPr algn="ctr">
              <a:spcBef>
                <a:spcPts val="0"/>
              </a:spcBef>
              <a:buFont typeface="Wingdings" pitchFamily="2" charset="2"/>
              <a:buNone/>
              <a:defRPr/>
            </a:pPr>
            <a:r>
              <a:rPr lang="en-US" sz="2400" u="sng" dirty="0">
                <a:solidFill>
                  <a:srgbClr val="002060"/>
                </a:solidFill>
                <a:latin typeface="Times New Roman" pitchFamily="18" charset="0"/>
                <a:cs typeface="Times New Roman" pitchFamily="18" charset="0"/>
              </a:rPr>
              <a:t>60 CALENDAR DAYS </a:t>
            </a:r>
            <a:r>
              <a:rPr lang="en-US" sz="2400" dirty="0">
                <a:solidFill>
                  <a:srgbClr val="002060"/>
                </a:solidFill>
                <a:latin typeface="Times New Roman" pitchFamily="18" charset="0"/>
                <a:cs typeface="Times New Roman" pitchFamily="18" charset="0"/>
              </a:rPr>
              <a:t>of your appointment date. </a:t>
            </a:r>
            <a:endParaRPr lang="en-US" sz="2400" dirty="0" smtClean="0">
              <a:solidFill>
                <a:srgbClr val="002060"/>
              </a:solidFill>
              <a:latin typeface="Times New Roman" pitchFamily="18" charset="0"/>
              <a:cs typeface="Times New Roman" pitchFamily="18" charset="0"/>
            </a:endParaRPr>
          </a:p>
          <a:p>
            <a:pPr algn="ctr">
              <a:buFont typeface="Wingdings" pitchFamily="2" charset="2"/>
              <a:buNone/>
              <a:defRPr/>
            </a:pPr>
            <a:r>
              <a:rPr lang="en-US" sz="2400" b="0" dirty="0">
                <a:solidFill>
                  <a:srgbClr val="002060"/>
                </a:solidFill>
                <a:latin typeface="Times New Roman" pitchFamily="18" charset="0"/>
                <a:cs typeface="Times New Roman" pitchFamily="18" charset="0"/>
              </a:rPr>
              <a:t/>
            </a:r>
            <a:br>
              <a:rPr lang="en-US" sz="2400" b="0" dirty="0">
                <a:solidFill>
                  <a:srgbClr val="002060"/>
                </a:solidFill>
                <a:latin typeface="Times New Roman" pitchFamily="18" charset="0"/>
                <a:cs typeface="Times New Roman" pitchFamily="18" charset="0"/>
              </a:rPr>
            </a:br>
            <a:endParaRPr lang="en-US" sz="2400" b="0" dirty="0">
              <a:solidFill>
                <a:srgbClr val="002060"/>
              </a:solidFill>
              <a:latin typeface="Times New Roman" pitchFamily="18" charset="0"/>
              <a:cs typeface="Times New Roman" pitchFamily="18" charset="0"/>
            </a:endParaRPr>
          </a:p>
          <a:p>
            <a:pPr>
              <a:buFont typeface="Wingdings" pitchFamily="2" charset="2"/>
              <a:buNone/>
              <a:defRPr/>
            </a:pP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48</a:t>
            </a:fld>
            <a:endParaRPr lang="en-US">
              <a:solidFill>
                <a:srgbClr val="E3DED1"/>
              </a:solidFill>
            </a:endParaRPr>
          </a:p>
        </p:txBody>
      </p:sp>
    </p:spTree>
    <p:extLst>
      <p:ext uri="{BB962C8B-B14F-4D97-AF65-F5344CB8AC3E}">
        <p14:creationId xmlns:p14="http://schemas.microsoft.com/office/powerpoint/2010/main" val="85679916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673128" y="63374"/>
            <a:ext cx="7143750" cy="1303464"/>
          </a:xfrm>
        </p:spPr>
        <p:txBody>
          <a:bodyPr/>
          <a:lstStyle/>
          <a:p>
            <a:pPr marL="342900" indent="-342900" algn="ctr"/>
            <a:r>
              <a:rPr lang="en-US" sz="3200" i="0" dirty="0">
                <a:latin typeface="Times New Roman" pitchFamily="18" charset="0"/>
                <a:cs typeface="Times New Roman" pitchFamily="18" charset="0"/>
              </a:rPr>
              <a:t>Federal Employees Health Benefits (FEHB)</a:t>
            </a:r>
            <a:endParaRPr lang="en-US" i="0" dirty="0" smtClean="0">
              <a:latin typeface="Times New Roman" pitchFamily="18" charset="0"/>
              <a:cs typeface="Times New Roman" pitchFamily="18" charset="0"/>
            </a:endParaRPr>
          </a:p>
        </p:txBody>
      </p:sp>
      <p:sp>
        <p:nvSpPr>
          <p:cNvPr id="47107" name="Content Placeholder 2"/>
          <p:cNvSpPr>
            <a:spLocks noGrp="1"/>
          </p:cNvSpPr>
          <p:nvPr>
            <p:ph idx="1"/>
          </p:nvPr>
        </p:nvSpPr>
        <p:spPr>
          <a:xfrm>
            <a:off x="276225" y="1439501"/>
            <a:ext cx="8397875" cy="4808899"/>
          </a:xfrm>
        </p:spPr>
        <p:txBody>
          <a:bodyPr/>
          <a:lstStyle/>
          <a:p>
            <a:pPr>
              <a:buNone/>
            </a:pPr>
            <a:r>
              <a:rPr lang="en-US" sz="2400" b="0" dirty="0" smtClean="0">
                <a:solidFill>
                  <a:srgbClr val="002060"/>
                </a:solidFill>
                <a:latin typeface="Times New Roman" pitchFamily="18" charset="0"/>
                <a:cs typeface="Times New Roman" pitchFamily="18" charset="0"/>
              </a:rPr>
              <a:t>BEST </a:t>
            </a:r>
            <a:r>
              <a:rPr lang="en-US" sz="2400" b="0" dirty="0">
                <a:solidFill>
                  <a:srgbClr val="002060"/>
                </a:solidFill>
                <a:latin typeface="Times New Roman" pitchFamily="18" charset="0"/>
                <a:cs typeface="Times New Roman" pitchFamily="18" charset="0"/>
              </a:rPr>
              <a:t>counselors cannot recommend a Health Plan but can assist you with general questions.   </a:t>
            </a:r>
          </a:p>
          <a:p>
            <a:pPr>
              <a:buNone/>
            </a:pPr>
            <a:r>
              <a:rPr lang="en-US" sz="2400" b="0" dirty="0">
                <a:solidFill>
                  <a:srgbClr val="002060"/>
                </a:solidFill>
                <a:latin typeface="Times New Roman" pitchFamily="18" charset="0"/>
                <a:cs typeface="Times New Roman" pitchFamily="18" charset="0"/>
              </a:rPr>
              <a:t>1-800-525-0102 or DSN 665-0102, Option 2, then Option 3 </a:t>
            </a:r>
          </a:p>
          <a:p>
            <a:pPr>
              <a:buNone/>
            </a:pPr>
            <a:r>
              <a:rPr lang="en-US" sz="2400" b="0" dirty="0">
                <a:solidFill>
                  <a:srgbClr val="002060"/>
                </a:solidFill>
                <a:latin typeface="Times New Roman" pitchFamily="18" charset="0"/>
                <a:cs typeface="Times New Roman" pitchFamily="18" charset="0"/>
              </a:rPr>
              <a:t>Review the various FEHB plans and make a determination on one that best fits your health care needs.</a:t>
            </a:r>
          </a:p>
          <a:p>
            <a:pPr>
              <a:buNone/>
            </a:pPr>
            <a:r>
              <a:rPr lang="en-US" sz="2400" b="0" dirty="0">
                <a:solidFill>
                  <a:srgbClr val="002060"/>
                </a:solidFill>
                <a:latin typeface="Times New Roman" pitchFamily="18" charset="0"/>
                <a:cs typeface="Times New Roman" pitchFamily="18" charset="0"/>
              </a:rPr>
              <a:t>Access health plans and brochures on OPM Insurance web page: </a:t>
            </a:r>
            <a:endParaRPr lang="en-US" dirty="0">
              <a:solidFill>
                <a:srgbClr val="0000FF"/>
              </a:solidFill>
              <a:latin typeface="Times New Roman" pitchFamily="18" charset="0"/>
              <a:cs typeface="Times New Roman" pitchFamily="18" charset="0"/>
              <a:hlinkClick r:id="rId3"/>
            </a:endParaRPr>
          </a:p>
          <a:p>
            <a:pPr algn="ctr">
              <a:buNone/>
            </a:pPr>
            <a:r>
              <a:rPr lang="en-US" dirty="0" smtClean="0">
                <a:solidFill>
                  <a:srgbClr val="0000FF"/>
                </a:solidFill>
                <a:latin typeface="Times New Roman" pitchFamily="18" charset="0"/>
                <a:cs typeface="Times New Roman" pitchFamily="18" charset="0"/>
                <a:hlinkClick r:id="rId3"/>
              </a:rPr>
              <a:t>http://www.opm.gov/insure/health/index.asp</a:t>
            </a:r>
            <a:endParaRPr lang="en-US" dirty="0" smtClean="0">
              <a:solidFill>
                <a:srgbClr val="0000FF"/>
              </a:solidFill>
              <a:latin typeface="Times New Roman" pitchFamily="18" charset="0"/>
              <a:cs typeface="Times New Roman" pitchFamily="18" charset="0"/>
            </a:endParaRPr>
          </a:p>
          <a:p>
            <a:pPr marL="0" lvl="0" indent="0" eaLnBrk="1" hangingPunct="1">
              <a:spcBef>
                <a:spcPct val="0"/>
              </a:spcBef>
              <a:buClrTx/>
              <a:buSzTx/>
              <a:buNone/>
            </a:pPr>
            <a:endParaRPr lang="en-US" sz="2400" i="1" kern="1200" dirty="0" smtClean="0">
              <a:solidFill>
                <a:srgbClr val="FF0000"/>
              </a:solidFill>
              <a:latin typeface="Times New Roman" pitchFamily="18" charset="0"/>
              <a:ea typeface="Tahoma" pitchFamily="34" charset="0"/>
              <a:cs typeface="Times New Roman" pitchFamily="18" charset="0"/>
            </a:endParaRPr>
          </a:p>
          <a:p>
            <a:pPr marL="0" lvl="0" indent="0" algn="ctr" eaLnBrk="1" hangingPunct="1">
              <a:spcBef>
                <a:spcPct val="0"/>
              </a:spcBef>
              <a:buClrTx/>
              <a:buSzTx/>
              <a:buNone/>
            </a:pPr>
            <a:r>
              <a:rPr lang="en-US" sz="2400" i="1" kern="1200" dirty="0" smtClean="0">
                <a:solidFill>
                  <a:srgbClr val="FF0000"/>
                </a:solidFill>
                <a:latin typeface="Times New Roman" pitchFamily="18" charset="0"/>
                <a:ea typeface="Tahoma" pitchFamily="34" charset="0"/>
                <a:cs typeface="Times New Roman" pitchFamily="18" charset="0"/>
              </a:rPr>
              <a:t>Coverage </a:t>
            </a:r>
            <a:r>
              <a:rPr lang="en-US" sz="2400" i="1" kern="1200" dirty="0">
                <a:solidFill>
                  <a:srgbClr val="FF0000"/>
                </a:solidFill>
                <a:latin typeface="Times New Roman" pitchFamily="18" charset="0"/>
                <a:ea typeface="Tahoma" pitchFamily="34" charset="0"/>
                <a:cs typeface="Times New Roman" pitchFamily="18" charset="0"/>
              </a:rPr>
              <a:t>is not automatic!</a:t>
            </a:r>
            <a:endParaRPr lang="en-US" sz="2400" kern="1200" dirty="0">
              <a:solidFill>
                <a:srgbClr val="FF0000"/>
              </a:solidFill>
              <a:latin typeface="Times New Roman" pitchFamily="18" charset="0"/>
              <a:ea typeface="Tahoma" pitchFamily="34" charset="0"/>
              <a:cs typeface="Times New Roman" pitchFamily="18" charset="0"/>
            </a:endParaRPr>
          </a:p>
          <a:p>
            <a:pPr marL="0" lvl="0" indent="0" algn="ctr" eaLnBrk="1" hangingPunct="1">
              <a:spcBef>
                <a:spcPct val="0"/>
              </a:spcBef>
              <a:buClrTx/>
              <a:buSzTx/>
              <a:buNone/>
            </a:pPr>
            <a:r>
              <a:rPr lang="en-US" sz="2400" i="1" kern="1200" dirty="0">
                <a:solidFill>
                  <a:srgbClr val="FF0000"/>
                </a:solidFill>
                <a:latin typeface="Times New Roman" pitchFamily="18" charset="0"/>
                <a:ea typeface="Tahoma" pitchFamily="34" charset="0"/>
                <a:cs typeface="Times New Roman" pitchFamily="18" charset="0"/>
              </a:rPr>
              <a:t>You must elect to enroll in health insurance within 60 days of your entry on duty or you will not have coverage</a:t>
            </a:r>
            <a:endParaRPr lang="en-US" sz="2400" kern="1200" dirty="0">
              <a:solidFill>
                <a:srgbClr val="FF0000"/>
              </a:solidFill>
              <a:latin typeface="Times New Roman" pitchFamily="18" charset="0"/>
              <a:ea typeface="Tahoma" pitchFamily="34" charset="0"/>
              <a:cs typeface="Times New Roman" pitchFamily="18" charset="0"/>
            </a:endParaRPr>
          </a:p>
          <a:p>
            <a:endParaRPr lang="en-US" sz="2400" b="0" dirty="0">
              <a:solidFill>
                <a:srgbClr val="FF000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49</a:t>
            </a:fld>
            <a:endParaRPr lang="en-US">
              <a:solidFill>
                <a:srgbClr val="E3DED1"/>
              </a:solidFill>
            </a:endParaRPr>
          </a:p>
        </p:txBody>
      </p:sp>
    </p:spTree>
    <p:extLst>
      <p:ext uri="{BB962C8B-B14F-4D97-AF65-F5344CB8AC3E}">
        <p14:creationId xmlns:p14="http://schemas.microsoft.com/office/powerpoint/2010/main" val="4858147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73128" y="223838"/>
            <a:ext cx="7143750" cy="989326"/>
          </a:xfrm>
        </p:spPr>
        <p:txBody>
          <a:bodyPr anchor="b"/>
          <a:lstStyle/>
          <a:p>
            <a:pPr algn="ctr"/>
            <a:r>
              <a:rPr lang="en-US" i="0" dirty="0" smtClean="0">
                <a:latin typeface="Times New Roman" pitchFamily="18" charset="0"/>
                <a:cs typeface="Times New Roman" pitchFamily="18" charset="0"/>
              </a:rPr>
              <a:t>Introduction</a:t>
            </a:r>
          </a:p>
        </p:txBody>
      </p:sp>
      <p:sp>
        <p:nvSpPr>
          <p:cNvPr id="9219" name="Content Placeholder 2"/>
          <p:cNvSpPr>
            <a:spLocks noGrp="1"/>
          </p:cNvSpPr>
          <p:nvPr>
            <p:ph idx="1"/>
          </p:nvPr>
        </p:nvSpPr>
        <p:spPr>
          <a:xfrm>
            <a:off x="381000" y="1276538"/>
            <a:ext cx="8534400" cy="5022661"/>
          </a:xfrm>
        </p:spPr>
        <p:txBody>
          <a:bodyPr/>
          <a:lstStyle/>
          <a:p>
            <a:pPr>
              <a:spcBef>
                <a:spcPts val="0"/>
              </a:spcBef>
              <a:buNone/>
            </a:pPr>
            <a:r>
              <a:rPr lang="en-US" sz="2400" dirty="0">
                <a:solidFill>
                  <a:srgbClr val="000099"/>
                </a:solidFill>
                <a:latin typeface="Times New Roman" pitchFamily="18" charset="0"/>
                <a:cs typeface="Times New Roman" pitchFamily="18" charset="0"/>
              </a:rPr>
              <a:t>The Buckley Civilian Personnel </a:t>
            </a:r>
            <a:r>
              <a:rPr lang="en-US" sz="2400" dirty="0" smtClean="0">
                <a:solidFill>
                  <a:srgbClr val="000099"/>
                </a:solidFill>
                <a:latin typeface="Times New Roman" pitchFamily="18" charset="0"/>
                <a:cs typeface="Times New Roman" pitchFamily="18" charset="0"/>
              </a:rPr>
              <a:t>Flight </a:t>
            </a:r>
            <a:r>
              <a:rPr lang="en-US" sz="2400" dirty="0">
                <a:solidFill>
                  <a:srgbClr val="000099"/>
                </a:solidFill>
                <a:latin typeface="Times New Roman" pitchFamily="18" charset="0"/>
                <a:cs typeface="Times New Roman" pitchFamily="18" charset="0"/>
              </a:rPr>
              <a:t>is responsible for providing quality satellite service in personnel operations with integrity, sensitivity, and responsiveness to commanders, managers, supervisors, Air Force Civilian employees, and other customers.  This includes the direction and administration of the labor management relations and employee management relations programs, affirmative action programs, position management and classification, and employee development and training.</a:t>
            </a:r>
          </a:p>
          <a:p>
            <a:pPr>
              <a:spcBef>
                <a:spcPts val="0"/>
              </a:spcBef>
              <a:buNone/>
            </a:pPr>
            <a:r>
              <a:rPr lang="en-US" sz="2400" dirty="0">
                <a:solidFill>
                  <a:srgbClr val="000099"/>
                </a:solidFill>
                <a:latin typeface="Times New Roman" pitchFamily="18" charset="0"/>
                <a:cs typeface="Times New Roman" pitchFamily="18" charset="0"/>
              </a:rPr>
              <a:t>Benefits &amp; Entitlements for Air Force civilian employees is managed out of the Total Force Service Center at Randolph AFB San Antonio Texas.</a:t>
            </a:r>
          </a:p>
          <a:p>
            <a:pPr>
              <a:spcBef>
                <a:spcPts val="0"/>
              </a:spcBef>
              <a:buNone/>
            </a:pPr>
            <a:r>
              <a:rPr lang="en-US" sz="2400" dirty="0">
                <a:solidFill>
                  <a:srgbClr val="000099"/>
                </a:solidFill>
                <a:latin typeface="Times New Roman" pitchFamily="18" charset="0"/>
                <a:cs typeface="Times New Roman" pitchFamily="18" charset="0"/>
              </a:rPr>
              <a:t>The Buckley CPS works closely with our HR specialist at Randolph AFB to manage personnel programs and records.</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5</a:t>
            </a:fld>
            <a:endParaRPr lang="en-US">
              <a:solidFill>
                <a:srgbClr val="E3DED1"/>
              </a:solidFill>
            </a:endParaRPr>
          </a:p>
        </p:txBody>
      </p:sp>
    </p:spTree>
    <p:extLst>
      <p:ext uri="{BB962C8B-B14F-4D97-AF65-F5344CB8AC3E}">
        <p14:creationId xmlns:p14="http://schemas.microsoft.com/office/powerpoint/2010/main" val="302244445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673128" y="81481"/>
            <a:ext cx="7143750" cy="1285357"/>
          </a:xfrm>
        </p:spPr>
        <p:txBody>
          <a:bodyPr/>
          <a:lstStyle/>
          <a:p>
            <a:pPr marL="342900" indent="-342900" algn="ctr"/>
            <a:r>
              <a:rPr lang="en-US" sz="3200" i="0" dirty="0">
                <a:latin typeface="Times New Roman" pitchFamily="18" charset="0"/>
                <a:cs typeface="Times New Roman" pitchFamily="18" charset="0"/>
              </a:rPr>
              <a:t>Federal Employees Health Benefits (FEHB)</a:t>
            </a:r>
            <a:endParaRPr lang="en-US" i="0" dirty="0" smtClean="0">
              <a:latin typeface="Times New Roman" pitchFamily="18" charset="0"/>
              <a:cs typeface="Times New Roman" pitchFamily="18" charset="0"/>
            </a:endParaRPr>
          </a:p>
        </p:txBody>
      </p:sp>
      <p:sp>
        <p:nvSpPr>
          <p:cNvPr id="46083" name="Content Placeholder 2"/>
          <p:cNvSpPr>
            <a:spLocks noGrp="1"/>
          </p:cNvSpPr>
          <p:nvPr>
            <p:ph idx="1"/>
          </p:nvPr>
        </p:nvSpPr>
        <p:spPr/>
        <p:txBody>
          <a:bodyPr/>
          <a:lstStyle/>
          <a:p>
            <a:pPr>
              <a:buFont typeface="Wingdings" pitchFamily="2" charset="2"/>
              <a:buNone/>
            </a:pPr>
            <a:r>
              <a:rPr lang="en-US" sz="3200" dirty="0">
                <a:solidFill>
                  <a:srgbClr val="002060"/>
                </a:solidFill>
                <a:latin typeface="Times New Roman" pitchFamily="18" charset="0"/>
                <a:cs typeface="Times New Roman" pitchFamily="18" charset="0"/>
              </a:rPr>
              <a:t>Premium Conversion</a:t>
            </a:r>
            <a:r>
              <a:rPr lang="en-US" sz="2400" b="0" dirty="0">
                <a:solidFill>
                  <a:srgbClr val="002060"/>
                </a:solidFill>
                <a:latin typeface="Times New Roman" pitchFamily="18" charset="0"/>
                <a:cs typeface="Times New Roman" pitchFamily="18" charset="0"/>
              </a:rPr>
              <a:t> is a “pre-tax” arrangement under which the part of your salary that pays for health insurance premiums will be non-taxable. </a:t>
            </a:r>
          </a:p>
          <a:p>
            <a:pPr>
              <a:buNone/>
            </a:pPr>
            <a:r>
              <a:rPr lang="en-US" sz="2400" b="0" dirty="0">
                <a:solidFill>
                  <a:srgbClr val="002060"/>
                </a:solidFill>
                <a:latin typeface="Times New Roman" pitchFamily="18" charset="0"/>
                <a:cs typeface="Times New Roman" pitchFamily="18" charset="0"/>
              </a:rPr>
              <a:t>When you elect federal health insurance, enrollment is automatic</a:t>
            </a:r>
            <a:r>
              <a:rPr lang="en-US" sz="2400" dirty="0">
                <a:solidFill>
                  <a:srgbClr val="002060"/>
                </a:solidFill>
                <a:latin typeface="Times New Roman" pitchFamily="18" charset="0"/>
                <a:cs typeface="Times New Roman" pitchFamily="18" charset="0"/>
              </a:rPr>
              <a:t>*</a:t>
            </a:r>
            <a:r>
              <a:rPr lang="en-US" sz="2400" b="0" dirty="0">
                <a:solidFill>
                  <a:srgbClr val="002060"/>
                </a:solidFill>
                <a:latin typeface="Times New Roman" pitchFamily="18" charset="0"/>
                <a:cs typeface="Times New Roman" pitchFamily="18" charset="0"/>
              </a:rPr>
              <a:t> </a:t>
            </a:r>
          </a:p>
          <a:p>
            <a:pPr>
              <a:buFont typeface="Wingdings" pitchFamily="2" charset="2"/>
              <a:buNone/>
            </a:pPr>
            <a:r>
              <a:rPr lang="en-US" sz="2400" dirty="0">
                <a:solidFill>
                  <a:srgbClr val="002060"/>
                </a:solidFill>
                <a:latin typeface="Times New Roman" pitchFamily="18" charset="0"/>
                <a:cs typeface="Times New Roman" pitchFamily="18" charset="0"/>
              </a:rPr>
              <a:t>*</a:t>
            </a:r>
            <a:r>
              <a:rPr lang="en-US" sz="2200" b="0" dirty="0">
                <a:solidFill>
                  <a:srgbClr val="002060"/>
                </a:solidFill>
                <a:latin typeface="Times New Roman" pitchFamily="18" charset="0"/>
                <a:cs typeface="Times New Roman" pitchFamily="18" charset="0"/>
              </a:rPr>
              <a:t>If you do not wish to participate in Premium Conversion, you must waive your participation by submitting the “Premium Conversion Waiver/Election Form” at the same time you submit your FEHB enrollment.</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50</a:t>
            </a:fld>
            <a:endParaRPr lang="en-US">
              <a:solidFill>
                <a:srgbClr val="E3DED1"/>
              </a:solidFill>
            </a:endParaRPr>
          </a:p>
        </p:txBody>
      </p:sp>
    </p:spTree>
    <p:extLst>
      <p:ext uri="{BB962C8B-B14F-4D97-AF65-F5344CB8AC3E}">
        <p14:creationId xmlns:p14="http://schemas.microsoft.com/office/powerpoint/2010/main" val="331631006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276225" y="1068309"/>
            <a:ext cx="8397875" cy="5180091"/>
          </a:xfrm>
        </p:spPr>
        <p:txBody>
          <a:bodyPr/>
          <a:lstStyle/>
          <a:p>
            <a:pPr marL="685800" lvl="1" indent="-283464" algn="ctr">
              <a:spcBef>
                <a:spcPts val="1800"/>
              </a:spcBef>
              <a:buNone/>
            </a:pPr>
            <a:r>
              <a:rPr lang="en-US" sz="4800" dirty="0">
                <a:solidFill>
                  <a:srgbClr val="002060"/>
                </a:solidFill>
                <a:latin typeface="Times New Roman" pitchFamily="18" charset="0"/>
                <a:ea typeface="+mn-ea"/>
                <a:cs typeface="Times New Roman" pitchFamily="18" charset="0"/>
              </a:rPr>
              <a:t>Federal Employees Dental &amp; Vision Insurance Program (FEDVIP)</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51</a:t>
            </a:fld>
            <a:endParaRPr lang="en-US">
              <a:solidFill>
                <a:srgbClr val="E3DED1"/>
              </a:solidFill>
            </a:endParaRPr>
          </a:p>
        </p:txBody>
      </p:sp>
      <p:pic>
        <p:nvPicPr>
          <p:cNvPr id="3" name="Picture 2" descr="dental.jpg"/>
          <p:cNvPicPr>
            <a:picLocks noChangeAspect="1"/>
          </p:cNvPicPr>
          <p:nvPr/>
        </p:nvPicPr>
        <p:blipFill>
          <a:blip r:embed="rId3" cstate="print"/>
          <a:stretch>
            <a:fillRect/>
          </a:stretch>
        </p:blipFill>
        <p:spPr>
          <a:xfrm>
            <a:off x="2489612" y="3319703"/>
            <a:ext cx="4520788" cy="3008379"/>
          </a:xfrm>
          <a:prstGeom prst="rect">
            <a:avLst/>
          </a:prstGeom>
        </p:spPr>
      </p:pic>
    </p:spTree>
    <p:extLst>
      <p:ext uri="{BB962C8B-B14F-4D97-AF65-F5344CB8AC3E}">
        <p14:creationId xmlns:p14="http://schemas.microsoft.com/office/powerpoint/2010/main" val="375546245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855960" y="310896"/>
            <a:ext cx="6903992" cy="811734"/>
          </a:xfrm>
        </p:spPr>
        <p:txBody>
          <a:bodyPr/>
          <a:lstStyle/>
          <a:p>
            <a:pPr marL="342900" indent="-342900" algn="ctr"/>
            <a:r>
              <a:rPr lang="en-US" sz="2800" i="0" dirty="0">
                <a:latin typeface="Times New Roman" pitchFamily="18" charset="0"/>
                <a:cs typeface="Times New Roman" pitchFamily="18" charset="0"/>
              </a:rPr>
              <a:t>Federal Employees Dental and Vision Insurance Program (FEDVIP)</a:t>
            </a:r>
            <a:endParaRPr lang="en-US" i="0" dirty="0" smtClean="0">
              <a:latin typeface="Times New Roman" pitchFamily="18" charset="0"/>
              <a:cs typeface="Times New Roman" pitchFamily="18" charset="0"/>
            </a:endParaRPr>
          </a:p>
        </p:txBody>
      </p:sp>
      <p:sp>
        <p:nvSpPr>
          <p:cNvPr id="32771" name="Content Placeholder 2"/>
          <p:cNvSpPr>
            <a:spLocks noGrp="1"/>
          </p:cNvSpPr>
          <p:nvPr>
            <p:ph idx="1"/>
          </p:nvPr>
        </p:nvSpPr>
        <p:spPr/>
        <p:txBody>
          <a:bodyPr/>
          <a:lstStyle/>
          <a:p>
            <a:pPr>
              <a:lnSpc>
                <a:spcPts val="2400"/>
              </a:lnSpc>
              <a:buNone/>
              <a:defRPr/>
            </a:pPr>
            <a:r>
              <a:rPr lang="en-US" sz="4000" dirty="0">
                <a:solidFill>
                  <a:srgbClr val="002060"/>
                </a:solidFill>
                <a:latin typeface="Times New Roman" pitchFamily="18" charset="0"/>
                <a:cs typeface="Times New Roman" pitchFamily="18" charset="0"/>
              </a:rPr>
              <a:t>FEDVIP</a:t>
            </a:r>
            <a:r>
              <a:rPr lang="en-US" sz="2200" b="0" dirty="0">
                <a:solidFill>
                  <a:srgbClr val="002060"/>
                </a:solidFill>
                <a:latin typeface="Times New Roman" pitchFamily="18" charset="0"/>
                <a:cs typeface="Times New Roman" pitchFamily="18" charset="0"/>
              </a:rPr>
              <a:t> is supplemental dental and/or vision insurance.</a:t>
            </a:r>
            <a:r>
              <a:rPr lang="en-US" b="0" dirty="0">
                <a:solidFill>
                  <a:srgbClr val="002060"/>
                </a:solidFill>
                <a:latin typeface="Times New Roman" pitchFamily="18" charset="0"/>
                <a:cs typeface="Times New Roman" pitchFamily="18" charset="0"/>
              </a:rPr>
              <a:t> </a:t>
            </a:r>
          </a:p>
          <a:p>
            <a:pPr lvl="1" algn="ctr">
              <a:lnSpc>
                <a:spcPts val="100"/>
              </a:lnSpc>
              <a:buNone/>
              <a:defRPr/>
            </a:pPr>
            <a:endParaRPr lang="en-US" sz="2000" b="0" dirty="0">
              <a:solidFill>
                <a:srgbClr val="002060"/>
              </a:solidFill>
              <a:latin typeface="Times New Roman" pitchFamily="18" charset="0"/>
              <a:cs typeface="Times New Roman" pitchFamily="18" charset="0"/>
            </a:endParaRPr>
          </a:p>
          <a:p>
            <a:pPr>
              <a:spcBef>
                <a:spcPts val="600"/>
              </a:spcBef>
              <a:buFont typeface="Wingdings" pitchFamily="2" charset="2"/>
              <a:buChar char="§"/>
              <a:defRPr/>
            </a:pPr>
            <a:r>
              <a:rPr lang="en-US" sz="2400" b="0" dirty="0">
                <a:solidFill>
                  <a:srgbClr val="002060"/>
                </a:solidFill>
                <a:latin typeface="Times New Roman" pitchFamily="18" charset="0"/>
                <a:cs typeface="Times New Roman" pitchFamily="18" charset="0"/>
              </a:rPr>
              <a:t>You do not need to be enrolled in FEHB to participate in FEDVIP</a:t>
            </a:r>
          </a:p>
          <a:p>
            <a:pPr>
              <a:spcBef>
                <a:spcPts val="600"/>
              </a:spcBef>
              <a:buFont typeface="Wingdings" pitchFamily="2" charset="2"/>
              <a:buChar char="§"/>
              <a:defRPr/>
            </a:pPr>
            <a:r>
              <a:rPr lang="en-US" sz="2400" b="0" dirty="0">
                <a:solidFill>
                  <a:srgbClr val="002060"/>
                </a:solidFill>
                <a:latin typeface="Times New Roman" pitchFamily="18" charset="0"/>
                <a:cs typeface="Times New Roman" pitchFamily="18" charset="0"/>
              </a:rPr>
              <a:t>Changes can be made only during FEHB Open Season unless you have a qualifying life event</a:t>
            </a:r>
          </a:p>
          <a:p>
            <a:pPr>
              <a:spcBef>
                <a:spcPts val="600"/>
              </a:spcBef>
              <a:buFont typeface="Wingdings" pitchFamily="2" charset="2"/>
              <a:buChar char="§"/>
              <a:defRPr/>
            </a:pPr>
            <a:r>
              <a:rPr lang="en-US" sz="2400" b="0" dirty="0">
                <a:solidFill>
                  <a:srgbClr val="002060"/>
                </a:solidFill>
                <a:latin typeface="Times New Roman" pitchFamily="18" charset="0"/>
                <a:cs typeface="Times New Roman" pitchFamily="18" charset="0"/>
              </a:rPr>
              <a:t>You must provide a copy of your SF 50 to prove eligibility if requested</a:t>
            </a:r>
          </a:p>
          <a:p>
            <a:pPr>
              <a:spcBef>
                <a:spcPts val="600"/>
              </a:spcBef>
              <a:buFont typeface="Wingdings" pitchFamily="2" charset="2"/>
              <a:buChar char="§"/>
              <a:defRPr/>
            </a:pPr>
            <a:r>
              <a:rPr lang="en-US" sz="2400" b="0" dirty="0">
                <a:solidFill>
                  <a:srgbClr val="002060"/>
                </a:solidFill>
                <a:latin typeface="Times New Roman" pitchFamily="18" charset="0"/>
                <a:cs typeface="Times New Roman" pitchFamily="18" charset="0"/>
              </a:rPr>
              <a:t>Obtain information on plans on </a:t>
            </a:r>
            <a:r>
              <a:rPr lang="en-US" b="0" dirty="0" smtClean="0">
                <a:solidFill>
                  <a:srgbClr val="002060"/>
                </a:solidFill>
                <a:latin typeface="Times New Roman" pitchFamily="18" charset="0"/>
                <a:cs typeface="Times New Roman" pitchFamily="18" charset="0"/>
              </a:rPr>
              <a:t>Benefeds.com</a:t>
            </a:r>
          </a:p>
          <a:p>
            <a:pPr algn="ctr">
              <a:lnSpc>
                <a:spcPts val="1700"/>
              </a:lnSpc>
              <a:buNone/>
              <a:defRPr/>
            </a:pPr>
            <a:endParaRPr lang="en-US" sz="800" dirty="0">
              <a:solidFill>
                <a:srgbClr val="002060"/>
              </a:solidFill>
              <a:latin typeface="Times New Roman" pitchFamily="18" charset="0"/>
              <a:cs typeface="Times New Roman" pitchFamily="18" charset="0"/>
            </a:endParaRPr>
          </a:p>
          <a:p>
            <a:pPr algn="ctr">
              <a:buFont typeface="Wingdings" pitchFamily="2" charset="2"/>
              <a:buNone/>
              <a:defRPr/>
            </a:pPr>
            <a:r>
              <a:rPr lang="en-US" sz="2400" dirty="0">
                <a:solidFill>
                  <a:srgbClr val="002060"/>
                </a:solidFill>
                <a:latin typeface="Times New Roman" pitchFamily="18" charset="0"/>
                <a:cs typeface="Times New Roman" pitchFamily="18" charset="0"/>
              </a:rPr>
              <a:t>You MUST register for  FEDVIP  within</a:t>
            </a:r>
          </a:p>
          <a:p>
            <a:pPr algn="ctr">
              <a:buFont typeface="Wingdings" pitchFamily="2" charset="2"/>
              <a:buNone/>
              <a:defRPr/>
            </a:pPr>
            <a:r>
              <a:rPr lang="en-US" sz="2400" u="sng" dirty="0">
                <a:solidFill>
                  <a:srgbClr val="002060"/>
                </a:solidFill>
                <a:latin typeface="Times New Roman" pitchFamily="18" charset="0"/>
                <a:cs typeface="Times New Roman" pitchFamily="18" charset="0"/>
              </a:rPr>
              <a:t>60 CALENDAR DAYS </a:t>
            </a:r>
            <a:r>
              <a:rPr lang="en-US" sz="2400" dirty="0">
                <a:solidFill>
                  <a:srgbClr val="002060"/>
                </a:solidFill>
                <a:latin typeface="Times New Roman" pitchFamily="18" charset="0"/>
                <a:cs typeface="Times New Roman" pitchFamily="18" charset="0"/>
              </a:rPr>
              <a:t>of your appointment date.</a:t>
            </a:r>
            <a:endParaRPr lang="en-US" sz="2400" b="0" dirty="0">
              <a:solidFill>
                <a:srgbClr val="002060"/>
              </a:solidFill>
              <a:latin typeface="Times New Roman" pitchFamily="18" charset="0"/>
              <a:cs typeface="Times New Roman" pitchFamily="18" charset="0"/>
            </a:endParaRPr>
          </a:p>
          <a:p>
            <a:pPr lvl="1">
              <a:defRPr/>
            </a:pPr>
            <a:endParaRPr lang="en-US" sz="2000" b="0" dirty="0">
              <a:latin typeface="Times New Roman" pitchFamily="18" charset="0"/>
              <a:cs typeface="Times New Roman" pitchFamily="18" charset="0"/>
            </a:endParaRPr>
          </a:p>
          <a:p>
            <a:pPr lvl="1">
              <a:buFont typeface="Wingdings" pitchFamily="2" charset="2"/>
              <a:buNone/>
              <a:defRPr/>
            </a:pPr>
            <a:endParaRPr lang="en-US" sz="800" b="0" dirty="0">
              <a:latin typeface="Times New Roman" pitchFamily="18" charset="0"/>
              <a:cs typeface="Times New Roman" pitchFamily="18" charset="0"/>
            </a:endParaRPr>
          </a:p>
          <a:p>
            <a:pPr marL="0" lvl="1">
              <a:buNone/>
              <a:defRPr/>
            </a:pPr>
            <a:endParaRPr lang="en-US" b="0" dirty="0" smtClean="0">
              <a:latin typeface="Times New Roman" pitchFamily="18" charset="0"/>
              <a:cs typeface="Times New Roman" pitchFamily="18" charset="0"/>
            </a:endParaRPr>
          </a:p>
          <a:p>
            <a:pPr>
              <a:defRPr/>
            </a:pPr>
            <a:endParaRPr lang="en-US" sz="2400" b="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52</a:t>
            </a:fld>
            <a:endParaRPr lang="en-US">
              <a:solidFill>
                <a:srgbClr val="E3DED1"/>
              </a:solidFill>
            </a:endParaRPr>
          </a:p>
        </p:txBody>
      </p:sp>
    </p:spTree>
    <p:extLst>
      <p:ext uri="{BB962C8B-B14F-4D97-AF65-F5344CB8AC3E}">
        <p14:creationId xmlns:p14="http://schemas.microsoft.com/office/powerpoint/2010/main" val="355260667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pPr>
              <a:defRPr/>
            </a:pPr>
            <a:endParaRPr lang="en-US" sz="4400" dirty="0">
              <a:latin typeface="Times New Roman" pitchFamily="18" charset="0"/>
              <a:cs typeface="Times New Roman" pitchFamily="18" charset="0"/>
            </a:endParaRPr>
          </a:p>
          <a:p>
            <a:pPr algn="ctr">
              <a:buNone/>
              <a:defRPr/>
            </a:pPr>
            <a:r>
              <a:rPr lang="en-US" sz="4400" dirty="0">
                <a:solidFill>
                  <a:srgbClr val="002060"/>
                </a:solidFill>
                <a:latin typeface="Times New Roman" pitchFamily="18" charset="0"/>
                <a:cs typeface="Times New Roman" pitchFamily="18" charset="0"/>
              </a:rPr>
              <a:t>To enroll in FEDVIP</a:t>
            </a:r>
          </a:p>
          <a:p>
            <a:pPr>
              <a:buFont typeface="Wingdings" pitchFamily="2" charset="2"/>
              <a:buNone/>
              <a:defRPr/>
            </a:pPr>
            <a:endParaRPr lang="en-US" sz="800" dirty="0">
              <a:solidFill>
                <a:srgbClr val="002060"/>
              </a:solidFill>
              <a:latin typeface="Times New Roman" pitchFamily="18" charset="0"/>
              <a:cs typeface="Times New Roman" pitchFamily="18" charset="0"/>
            </a:endParaRPr>
          </a:p>
          <a:p>
            <a:pPr lvl="1" algn="ctr">
              <a:buNone/>
              <a:defRPr/>
            </a:pPr>
            <a:r>
              <a:rPr lang="en-US" sz="3200" b="0" dirty="0">
                <a:solidFill>
                  <a:srgbClr val="002060"/>
                </a:solidFill>
                <a:latin typeface="Times New Roman" pitchFamily="18" charset="0"/>
                <a:cs typeface="Times New Roman" pitchFamily="18" charset="0"/>
              </a:rPr>
              <a:t>Visit the BENEFEDS portal at </a:t>
            </a:r>
            <a:r>
              <a:rPr lang="en-US" sz="3200" b="0" dirty="0">
                <a:solidFill>
                  <a:srgbClr val="002060"/>
                </a:solidFill>
                <a:latin typeface="Times New Roman" pitchFamily="18" charset="0"/>
                <a:cs typeface="Times New Roman" pitchFamily="18" charset="0"/>
                <a:hlinkClick r:id="rId3"/>
              </a:rPr>
              <a:t>www.BENEFEDS.com</a:t>
            </a:r>
            <a:endParaRPr lang="en-US" sz="3200" b="0" dirty="0">
              <a:solidFill>
                <a:srgbClr val="002060"/>
              </a:solidFill>
              <a:latin typeface="Times New Roman" pitchFamily="18" charset="0"/>
              <a:cs typeface="Times New Roman" pitchFamily="18" charset="0"/>
            </a:endParaRPr>
          </a:p>
          <a:p>
            <a:pPr lvl="1" algn="ctr">
              <a:buNone/>
              <a:defRPr/>
            </a:pPr>
            <a:r>
              <a:rPr lang="en-US" sz="3200" b="0" dirty="0">
                <a:solidFill>
                  <a:srgbClr val="002060"/>
                </a:solidFill>
                <a:latin typeface="Times New Roman" pitchFamily="18" charset="0"/>
                <a:cs typeface="Times New Roman" pitchFamily="18" charset="0"/>
              </a:rPr>
              <a:t>-or-</a:t>
            </a:r>
          </a:p>
          <a:p>
            <a:pPr lvl="1" algn="ctr">
              <a:buNone/>
              <a:defRPr/>
            </a:pPr>
            <a:r>
              <a:rPr lang="en-US" sz="3200" b="0" dirty="0">
                <a:solidFill>
                  <a:srgbClr val="002060"/>
                </a:solidFill>
                <a:latin typeface="Times New Roman" pitchFamily="18" charset="0"/>
                <a:ea typeface="+mn-ea"/>
                <a:cs typeface="Times New Roman" pitchFamily="18" charset="0"/>
              </a:rPr>
              <a:t>Call 1-877-888-FEDS (1-877-888-3337) </a:t>
            </a:r>
          </a:p>
          <a:p>
            <a:pPr lvl="1">
              <a:defRPr/>
            </a:pPr>
            <a:endParaRPr lang="en-US" sz="2000" dirty="0">
              <a:latin typeface="Times New Roman" pitchFamily="18" charset="0"/>
              <a:ea typeface="+mn-ea"/>
              <a:cs typeface="Times New Roman" pitchFamily="18" charset="0"/>
            </a:endParaRPr>
          </a:p>
          <a:p>
            <a:pPr lvl="1">
              <a:defRPr/>
            </a:pPr>
            <a:endParaRPr lang="en-US" sz="2000" dirty="0">
              <a:latin typeface="Times New Roman" pitchFamily="18" charset="0"/>
              <a:ea typeface="+mn-ea"/>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53</a:t>
            </a:fld>
            <a:endParaRPr lang="en-US">
              <a:solidFill>
                <a:srgbClr val="E3DED1"/>
              </a:solidFill>
            </a:endParaRPr>
          </a:p>
        </p:txBody>
      </p:sp>
      <p:sp>
        <p:nvSpPr>
          <p:cNvPr id="6" name="Title 1"/>
          <p:cNvSpPr>
            <a:spLocks noGrp="1"/>
          </p:cNvSpPr>
          <p:nvPr>
            <p:ph type="title"/>
          </p:nvPr>
        </p:nvSpPr>
        <p:spPr>
          <a:xfrm>
            <a:off x="1792586" y="310896"/>
            <a:ext cx="6967366" cy="847948"/>
          </a:xfrm>
        </p:spPr>
        <p:txBody>
          <a:bodyPr/>
          <a:lstStyle/>
          <a:p>
            <a:pPr marL="342900" indent="-342900" algn="ctr"/>
            <a:r>
              <a:rPr lang="en-US" sz="2800" i="0" dirty="0">
                <a:latin typeface="Times New Roman" pitchFamily="18" charset="0"/>
                <a:cs typeface="Times New Roman" pitchFamily="18" charset="0"/>
              </a:rPr>
              <a:t>Federal Employees Dental and Vision Insurance Program (FEDVIP)</a:t>
            </a:r>
            <a:endParaRPr lang="en-US" i="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6474352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276225" y="1222218"/>
            <a:ext cx="8397875" cy="5026182"/>
          </a:xfrm>
        </p:spPr>
        <p:txBody>
          <a:bodyPr/>
          <a:lstStyle/>
          <a:p>
            <a:pPr marL="685800" lvl="1" indent="-283464" algn="ctr">
              <a:spcBef>
                <a:spcPts val="1800"/>
              </a:spcBef>
              <a:buNone/>
            </a:pPr>
            <a:r>
              <a:rPr lang="en-US" sz="4800" dirty="0">
                <a:solidFill>
                  <a:srgbClr val="002060"/>
                </a:solidFill>
                <a:latin typeface="Times New Roman" pitchFamily="18" charset="0"/>
                <a:ea typeface="+mn-ea"/>
                <a:cs typeface="Times New Roman" pitchFamily="18" charset="0"/>
              </a:rPr>
              <a:t>Federal Employee’s Group Life Insurance (FEGLI)</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54</a:t>
            </a:fld>
            <a:endParaRPr lang="en-US">
              <a:solidFill>
                <a:srgbClr val="E3DED1"/>
              </a:solidFill>
            </a:endParaRPr>
          </a:p>
        </p:txBody>
      </p:sp>
      <p:pic>
        <p:nvPicPr>
          <p:cNvPr id="3" name="Picture 2" descr="road.jpg"/>
          <p:cNvPicPr>
            <a:picLocks noChangeAspect="1"/>
          </p:cNvPicPr>
          <p:nvPr/>
        </p:nvPicPr>
        <p:blipFill>
          <a:blip r:embed="rId3" cstate="print"/>
          <a:stretch>
            <a:fillRect/>
          </a:stretch>
        </p:blipFill>
        <p:spPr>
          <a:xfrm>
            <a:off x="1614490" y="2765356"/>
            <a:ext cx="6057899" cy="3318849"/>
          </a:xfrm>
          <a:prstGeom prst="rect">
            <a:avLst/>
          </a:prstGeom>
          <a:ln>
            <a:noFill/>
          </a:ln>
          <a:effectLst/>
        </p:spPr>
      </p:pic>
    </p:spTree>
    <p:extLst>
      <p:ext uri="{BB962C8B-B14F-4D97-AF65-F5344CB8AC3E}">
        <p14:creationId xmlns:p14="http://schemas.microsoft.com/office/powerpoint/2010/main" val="80500240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711104" y="312420"/>
            <a:ext cx="7048847" cy="846424"/>
          </a:xfrm>
        </p:spPr>
        <p:txBody>
          <a:bodyPr/>
          <a:lstStyle/>
          <a:p>
            <a:pPr marL="342900" indent="-342900" algn="ctr"/>
            <a:r>
              <a:rPr lang="en-US" sz="2800" i="0" dirty="0">
                <a:latin typeface="Times New Roman" pitchFamily="18" charset="0"/>
                <a:cs typeface="Times New Roman" pitchFamily="18" charset="0"/>
              </a:rPr>
              <a:t>Federal Employee’s Group Life Insurance (FEGLI)</a:t>
            </a:r>
          </a:p>
        </p:txBody>
      </p:sp>
      <p:sp>
        <p:nvSpPr>
          <p:cNvPr id="40963" name="Content Placeholder 2"/>
          <p:cNvSpPr>
            <a:spLocks noGrp="1"/>
          </p:cNvSpPr>
          <p:nvPr>
            <p:ph idx="1"/>
          </p:nvPr>
        </p:nvSpPr>
        <p:spPr>
          <a:xfrm>
            <a:off x="276225" y="1358020"/>
            <a:ext cx="8397875" cy="4890380"/>
          </a:xfrm>
        </p:spPr>
        <p:txBody>
          <a:bodyPr/>
          <a:lstStyle/>
          <a:p>
            <a:pPr>
              <a:buNone/>
              <a:defRPr/>
            </a:pPr>
            <a:r>
              <a:rPr lang="en-US" sz="2400" b="0" dirty="0">
                <a:latin typeface="Times New Roman" pitchFamily="18" charset="0"/>
                <a:cs typeface="Times New Roman" pitchFamily="18" charset="0"/>
              </a:rPr>
              <a:t> </a:t>
            </a:r>
            <a:r>
              <a:rPr lang="en-US" sz="4000" dirty="0">
                <a:solidFill>
                  <a:srgbClr val="002060"/>
                </a:solidFill>
                <a:latin typeface="Times New Roman" pitchFamily="18" charset="0"/>
                <a:cs typeface="Times New Roman" pitchFamily="18" charset="0"/>
              </a:rPr>
              <a:t>FEGLI</a:t>
            </a:r>
            <a:r>
              <a:rPr lang="en-US" sz="2400" b="0" dirty="0">
                <a:solidFill>
                  <a:srgbClr val="002060"/>
                </a:solidFill>
                <a:latin typeface="Times New Roman" pitchFamily="18" charset="0"/>
                <a:cs typeface="Times New Roman" pitchFamily="18" charset="0"/>
              </a:rPr>
              <a:t> is a term insurance policy with no cash value.</a:t>
            </a:r>
          </a:p>
          <a:p>
            <a:pPr>
              <a:lnSpc>
                <a:spcPct val="150000"/>
              </a:lnSpc>
              <a:buFont typeface="Wingdings" pitchFamily="2" charset="2"/>
              <a:buChar char="§"/>
              <a:defRPr/>
            </a:pPr>
            <a:r>
              <a:rPr lang="en-US" sz="2400" b="0" dirty="0">
                <a:solidFill>
                  <a:srgbClr val="002060"/>
                </a:solidFill>
                <a:latin typeface="Times New Roman" pitchFamily="18" charset="0"/>
                <a:cs typeface="Times New Roman" pitchFamily="18" charset="0"/>
              </a:rPr>
              <a:t>Employees are automatically enrolled in Basic Life Insurance</a:t>
            </a:r>
          </a:p>
          <a:p>
            <a:pPr>
              <a:lnSpc>
                <a:spcPct val="150000"/>
              </a:lnSpc>
              <a:buFont typeface="Wingdings" pitchFamily="2" charset="2"/>
              <a:buChar char="§"/>
              <a:defRPr/>
            </a:pPr>
            <a:r>
              <a:rPr lang="en-US" sz="2400" b="0" dirty="0">
                <a:solidFill>
                  <a:srgbClr val="002060"/>
                </a:solidFill>
                <a:latin typeface="Times New Roman" pitchFamily="18" charset="0"/>
                <a:cs typeface="Times New Roman" pitchFamily="18" charset="0"/>
              </a:rPr>
              <a:t>Coverage can be waived</a:t>
            </a:r>
          </a:p>
          <a:p>
            <a:pPr>
              <a:lnSpc>
                <a:spcPct val="150000"/>
              </a:lnSpc>
              <a:buFont typeface="Wingdings" pitchFamily="2" charset="2"/>
              <a:buChar char="§"/>
              <a:defRPr/>
            </a:pPr>
            <a:r>
              <a:rPr lang="en-US" sz="2400" b="0" dirty="0">
                <a:solidFill>
                  <a:srgbClr val="002060"/>
                </a:solidFill>
                <a:latin typeface="Times New Roman" pitchFamily="18" charset="0"/>
                <a:cs typeface="Times New Roman" pitchFamily="18" charset="0"/>
              </a:rPr>
              <a:t>Cost for life insurance is based on your salary and age</a:t>
            </a:r>
          </a:p>
          <a:p>
            <a:pPr lvl="1">
              <a:defRPr/>
            </a:pPr>
            <a:r>
              <a:rPr lang="en-US" sz="2000" b="0" dirty="0">
                <a:solidFill>
                  <a:srgbClr val="002060"/>
                </a:solidFill>
                <a:latin typeface="Times New Roman" pitchFamily="18" charset="0"/>
                <a:cs typeface="Times New Roman" pitchFamily="18" charset="0"/>
              </a:rPr>
              <a:t>FEGLI Calculator to assist you in your decision. </a:t>
            </a:r>
            <a:r>
              <a:rPr lang="en-US" sz="2000" b="0" dirty="0">
                <a:solidFill>
                  <a:srgbClr val="002060"/>
                </a:solidFill>
                <a:latin typeface="Times New Roman" pitchFamily="18" charset="0"/>
                <a:cs typeface="Times New Roman" pitchFamily="18" charset="0"/>
                <a:hlinkClick r:id="rId3"/>
              </a:rPr>
              <a:t>http://www.opm.gov/retirement-services/calculators/fegli-calculator/</a:t>
            </a:r>
            <a:r>
              <a:rPr lang="en-US" sz="2000" b="0" dirty="0">
                <a:solidFill>
                  <a:srgbClr val="002060"/>
                </a:solidFill>
                <a:latin typeface="Times New Roman" pitchFamily="18" charset="0"/>
                <a:cs typeface="Times New Roman" pitchFamily="18" charset="0"/>
              </a:rPr>
              <a:t> </a:t>
            </a:r>
          </a:p>
          <a:p>
            <a:pPr algn="ctr">
              <a:buFont typeface="Wingdings" pitchFamily="2" charset="2"/>
              <a:buNone/>
              <a:defRPr/>
            </a:pPr>
            <a:r>
              <a:rPr lang="en-US" sz="2400" dirty="0">
                <a:solidFill>
                  <a:srgbClr val="002060"/>
                </a:solidFill>
                <a:latin typeface="Times New Roman" pitchFamily="18" charset="0"/>
                <a:cs typeface="Times New Roman" pitchFamily="18" charset="0"/>
              </a:rPr>
              <a:t>You MUST register or waive Life Insurance within</a:t>
            </a:r>
          </a:p>
          <a:p>
            <a:pPr algn="ctr">
              <a:buFont typeface="Wingdings" pitchFamily="2" charset="2"/>
              <a:buNone/>
              <a:defRPr/>
            </a:pPr>
            <a:r>
              <a:rPr lang="en-US" sz="2400" u="sng" dirty="0">
                <a:solidFill>
                  <a:srgbClr val="002060"/>
                </a:solidFill>
                <a:latin typeface="Times New Roman" pitchFamily="18" charset="0"/>
                <a:cs typeface="Times New Roman" pitchFamily="18" charset="0"/>
              </a:rPr>
              <a:t>60 CALENDAR DAYS </a:t>
            </a:r>
            <a:r>
              <a:rPr lang="en-US" sz="2400" dirty="0">
                <a:solidFill>
                  <a:srgbClr val="002060"/>
                </a:solidFill>
                <a:latin typeface="Times New Roman" pitchFamily="18" charset="0"/>
                <a:cs typeface="Times New Roman" pitchFamily="18" charset="0"/>
              </a:rPr>
              <a:t>of your appointment date</a:t>
            </a:r>
            <a:r>
              <a:rPr lang="en-US" sz="2400" dirty="0">
                <a:latin typeface="Times New Roman" pitchFamily="18" charset="0"/>
                <a:cs typeface="Times New Roman" pitchFamily="18" charset="0"/>
              </a:rPr>
              <a:t>. </a:t>
            </a:r>
            <a:r>
              <a:rPr lang="en-US" b="0" dirty="0" smtClean="0">
                <a:latin typeface="Times New Roman" pitchFamily="18" charset="0"/>
                <a:cs typeface="Times New Roman" pitchFamily="18" charset="0"/>
              </a:rPr>
              <a:t/>
            </a:r>
            <a:br>
              <a:rPr lang="en-US" b="0" dirty="0" smtClean="0">
                <a:latin typeface="Times New Roman" pitchFamily="18" charset="0"/>
                <a:cs typeface="Times New Roman" pitchFamily="18" charset="0"/>
              </a:rPr>
            </a:br>
            <a:r>
              <a:rPr lang="en-US" b="0" dirty="0" smtClean="0">
                <a:latin typeface="Times New Roman" pitchFamily="18" charset="0"/>
                <a:cs typeface="Times New Roman" pitchFamily="18" charset="0"/>
              </a:rPr>
              <a:t/>
            </a:r>
            <a:br>
              <a:rPr lang="en-US" b="0" dirty="0" smtClean="0">
                <a:latin typeface="Times New Roman" pitchFamily="18" charset="0"/>
                <a:cs typeface="Times New Roman" pitchFamily="18" charset="0"/>
              </a:rPr>
            </a:br>
            <a:endParaRPr lang="en-US" b="0" dirty="0" smtClean="0">
              <a:latin typeface="Times New Roman" pitchFamily="18" charset="0"/>
              <a:cs typeface="Times New Roman" pitchFamily="18" charset="0"/>
            </a:endParaRPr>
          </a:p>
          <a:p>
            <a:pPr>
              <a:defRPr/>
            </a:pPr>
            <a:endParaRPr lang="en-US" sz="2400" b="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55</a:t>
            </a:fld>
            <a:endParaRPr lang="en-US">
              <a:solidFill>
                <a:srgbClr val="E3DED1"/>
              </a:solidFill>
            </a:endParaRPr>
          </a:p>
        </p:txBody>
      </p:sp>
    </p:spTree>
    <p:extLst>
      <p:ext uri="{BB962C8B-B14F-4D97-AF65-F5344CB8AC3E}">
        <p14:creationId xmlns:p14="http://schemas.microsoft.com/office/powerpoint/2010/main" val="357133436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p:txBody>
          <a:bodyPr/>
          <a:lstStyle/>
          <a:p>
            <a:pPr>
              <a:spcAft>
                <a:spcPts val="600"/>
              </a:spcAft>
              <a:buNone/>
            </a:pPr>
            <a:r>
              <a:rPr lang="en-US" sz="2400" i="1" u="sng" dirty="0">
                <a:solidFill>
                  <a:srgbClr val="002060"/>
                </a:solidFill>
                <a:latin typeface="Times New Roman" pitchFamily="18" charset="0"/>
                <a:cs typeface="Times New Roman" pitchFamily="18" charset="0"/>
              </a:rPr>
              <a:t>Basic Life</a:t>
            </a:r>
            <a:r>
              <a:rPr lang="en-US" sz="2400" b="0" i="1" dirty="0">
                <a:solidFill>
                  <a:srgbClr val="002060"/>
                </a:solidFill>
                <a:latin typeface="Times New Roman" pitchFamily="18" charset="0"/>
                <a:cs typeface="Times New Roman" pitchFamily="18" charset="0"/>
              </a:rPr>
              <a:t>:</a:t>
            </a:r>
            <a:r>
              <a:rPr lang="en-US" sz="2400" b="0" dirty="0">
                <a:solidFill>
                  <a:srgbClr val="002060"/>
                </a:solidFill>
                <a:latin typeface="Times New Roman" pitchFamily="18" charset="0"/>
                <a:cs typeface="Times New Roman" pitchFamily="18" charset="0"/>
              </a:rPr>
              <a:t>  </a:t>
            </a:r>
          </a:p>
          <a:p>
            <a:pPr lvl="1">
              <a:spcAft>
                <a:spcPts val="600"/>
              </a:spcAft>
              <a:buFont typeface="Wingdings" pitchFamily="2" charset="2"/>
              <a:buChar char="§"/>
            </a:pPr>
            <a:r>
              <a:rPr lang="en-US" b="0" dirty="0" smtClean="0">
                <a:solidFill>
                  <a:srgbClr val="002060"/>
                </a:solidFill>
                <a:latin typeface="Times New Roman" pitchFamily="18" charset="0"/>
                <a:cs typeface="Times New Roman" pitchFamily="18" charset="0"/>
              </a:rPr>
              <a:t>Equals your annual salary, rounded up to the next $1,000, plus $2,000 </a:t>
            </a:r>
          </a:p>
          <a:p>
            <a:pPr lvl="1" algn="ctr">
              <a:lnSpc>
                <a:spcPts val="2000"/>
              </a:lnSpc>
              <a:spcAft>
                <a:spcPts val="0"/>
              </a:spcAft>
              <a:buNone/>
            </a:pPr>
            <a:r>
              <a:rPr lang="en-US" sz="2000" b="0" i="1" dirty="0">
                <a:solidFill>
                  <a:srgbClr val="002060"/>
                </a:solidFill>
                <a:latin typeface="Times New Roman" pitchFamily="18" charset="0"/>
                <a:cs typeface="Times New Roman" pitchFamily="18" charset="0"/>
              </a:rPr>
              <a:t>Example:  Annual salary is $32,980 rounded up to $33,000 plus $2,000, equals $35,000 worth of Basic Life insurance</a:t>
            </a:r>
          </a:p>
          <a:p>
            <a:pPr lvl="1">
              <a:lnSpc>
                <a:spcPts val="2000"/>
              </a:lnSpc>
              <a:spcAft>
                <a:spcPts val="0"/>
              </a:spcAft>
              <a:buFont typeface="Wingdings" pitchFamily="2" charset="2"/>
              <a:buChar char="§"/>
            </a:pPr>
            <a:endParaRPr lang="en-US" sz="800" b="0" dirty="0">
              <a:solidFill>
                <a:srgbClr val="002060"/>
              </a:solidFill>
              <a:latin typeface="Times New Roman" pitchFamily="18" charset="0"/>
              <a:cs typeface="Times New Roman" pitchFamily="18" charset="0"/>
            </a:endParaRPr>
          </a:p>
          <a:p>
            <a:pPr>
              <a:lnSpc>
                <a:spcPts val="2000"/>
              </a:lnSpc>
              <a:spcAft>
                <a:spcPts val="0"/>
              </a:spcAft>
              <a:buNone/>
            </a:pPr>
            <a:r>
              <a:rPr lang="en-US" sz="2400" i="1" u="sng" dirty="0">
                <a:solidFill>
                  <a:srgbClr val="002060"/>
                </a:solidFill>
                <a:latin typeface="Times New Roman" pitchFamily="18" charset="0"/>
                <a:cs typeface="Times New Roman" pitchFamily="18" charset="0"/>
              </a:rPr>
              <a:t>Option A-Standard</a:t>
            </a:r>
            <a:r>
              <a:rPr lang="en-US" sz="2400" b="0" i="1" dirty="0">
                <a:solidFill>
                  <a:srgbClr val="002060"/>
                </a:solidFill>
                <a:latin typeface="Times New Roman" pitchFamily="18" charset="0"/>
                <a:cs typeface="Times New Roman" pitchFamily="18" charset="0"/>
              </a:rPr>
              <a:t>:</a:t>
            </a:r>
            <a:r>
              <a:rPr lang="en-US" sz="2400" b="0" dirty="0">
                <a:solidFill>
                  <a:srgbClr val="002060"/>
                </a:solidFill>
                <a:latin typeface="Times New Roman" pitchFamily="18" charset="0"/>
                <a:cs typeface="Times New Roman" pitchFamily="18" charset="0"/>
              </a:rPr>
              <a:t>  </a:t>
            </a:r>
          </a:p>
          <a:p>
            <a:pPr lvl="1">
              <a:spcAft>
                <a:spcPts val="0"/>
              </a:spcAft>
              <a:buFont typeface="Wingdings" pitchFamily="2" charset="2"/>
              <a:buChar char="§"/>
            </a:pPr>
            <a:r>
              <a:rPr lang="en-US" b="0" dirty="0" smtClean="0">
                <a:solidFill>
                  <a:srgbClr val="002060"/>
                </a:solidFill>
                <a:latin typeface="Times New Roman" pitchFamily="18" charset="0"/>
                <a:cs typeface="Times New Roman" pitchFamily="18" charset="0"/>
              </a:rPr>
              <a:t>Adds an additional $10,000 to your basic life insurance coverage</a:t>
            </a:r>
          </a:p>
          <a:p>
            <a:pPr lvl="1">
              <a:spcAft>
                <a:spcPts val="0"/>
              </a:spcAft>
              <a:buFont typeface="Wingdings" pitchFamily="2" charset="2"/>
              <a:buChar char="§"/>
            </a:pPr>
            <a:endParaRPr lang="en-US" sz="800" b="0" dirty="0">
              <a:solidFill>
                <a:srgbClr val="002060"/>
              </a:solidFill>
              <a:latin typeface="Times New Roman" pitchFamily="18" charset="0"/>
              <a:cs typeface="Times New Roman" pitchFamily="18" charset="0"/>
            </a:endParaRPr>
          </a:p>
          <a:p>
            <a:pPr>
              <a:spcAft>
                <a:spcPts val="0"/>
              </a:spcAft>
              <a:buNone/>
            </a:pPr>
            <a:r>
              <a:rPr lang="en-US" sz="2400" i="1" u="sng" dirty="0">
                <a:solidFill>
                  <a:srgbClr val="002060"/>
                </a:solidFill>
                <a:latin typeface="Times New Roman" pitchFamily="18" charset="0"/>
                <a:cs typeface="Times New Roman" pitchFamily="18" charset="0"/>
              </a:rPr>
              <a:t>Option B-Additional</a:t>
            </a:r>
            <a:r>
              <a:rPr lang="en-US" sz="2400" b="0" i="1" dirty="0">
                <a:solidFill>
                  <a:srgbClr val="002060"/>
                </a:solidFill>
                <a:latin typeface="Times New Roman" pitchFamily="18" charset="0"/>
                <a:cs typeface="Times New Roman" pitchFamily="18" charset="0"/>
              </a:rPr>
              <a:t>:  </a:t>
            </a:r>
          </a:p>
          <a:p>
            <a:pPr lvl="1">
              <a:spcAft>
                <a:spcPts val="600"/>
              </a:spcAft>
              <a:buFont typeface="Wingdings" pitchFamily="2" charset="2"/>
              <a:buChar char="§"/>
            </a:pPr>
            <a:r>
              <a:rPr lang="en-US" b="0" dirty="0" smtClean="0">
                <a:solidFill>
                  <a:srgbClr val="002060"/>
                </a:solidFill>
                <a:latin typeface="Times New Roman" pitchFamily="18" charset="0"/>
                <a:cs typeface="Times New Roman" pitchFamily="18" charset="0"/>
              </a:rPr>
              <a:t>Choose from one to five times your salary</a:t>
            </a:r>
          </a:p>
          <a:p>
            <a:pPr lvl="1" algn="ctr">
              <a:spcAft>
                <a:spcPts val="600"/>
              </a:spcAft>
              <a:buNone/>
            </a:pPr>
            <a:r>
              <a:rPr lang="en-US" sz="2000" b="0" i="1" dirty="0">
                <a:solidFill>
                  <a:srgbClr val="002060"/>
                </a:solidFill>
                <a:latin typeface="Times New Roman" pitchFamily="18" charset="0"/>
                <a:cs typeface="Times New Roman" pitchFamily="18" charset="0"/>
              </a:rPr>
              <a:t>Example:  (2 Times) Annual salary is $32,980, rounded up to $33,000, times two, would equal $66,000</a:t>
            </a:r>
          </a:p>
          <a:p>
            <a:endParaRPr lang="en-US" sz="2400" b="0" dirty="0">
              <a:latin typeface="Times New Roman" pitchFamily="18" charset="0"/>
              <a:cs typeface="Times New Roman" pitchFamily="18" charset="0"/>
            </a:endParaRPr>
          </a:p>
          <a:p>
            <a:pPr>
              <a:buFont typeface="Wingdings" pitchFamily="2" charset="2"/>
              <a:buNone/>
            </a:pPr>
            <a:r>
              <a:rPr lang="en-US" sz="2400" b="0" dirty="0">
                <a:latin typeface="Times New Roman" pitchFamily="18" charset="0"/>
                <a:cs typeface="Times New Roman" pitchFamily="18" charset="0"/>
              </a:rPr>
              <a:t/>
            </a:r>
            <a:br>
              <a:rPr lang="en-US" sz="2400" b="0" dirty="0">
                <a:latin typeface="Times New Roman" pitchFamily="18" charset="0"/>
                <a:cs typeface="Times New Roman" pitchFamily="18" charset="0"/>
              </a:rPr>
            </a:br>
            <a:endParaRPr lang="en-US" sz="2400" b="0" dirty="0">
              <a:latin typeface="Times New Roman" pitchFamily="18" charset="0"/>
              <a:cs typeface="Times New Roman" pitchFamily="18" charset="0"/>
            </a:endParaRPr>
          </a:p>
          <a:p>
            <a:endParaRPr lang="en-US" sz="2400" b="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56</a:t>
            </a:fld>
            <a:endParaRPr lang="en-US">
              <a:solidFill>
                <a:srgbClr val="E3DED1"/>
              </a:solidFill>
            </a:endParaRPr>
          </a:p>
        </p:txBody>
      </p:sp>
      <p:sp>
        <p:nvSpPr>
          <p:cNvPr id="6" name="Title 1"/>
          <p:cNvSpPr>
            <a:spLocks noGrp="1"/>
          </p:cNvSpPr>
          <p:nvPr>
            <p:ph type="title"/>
          </p:nvPr>
        </p:nvSpPr>
        <p:spPr>
          <a:xfrm>
            <a:off x="1711104" y="312420"/>
            <a:ext cx="7048847" cy="801156"/>
          </a:xfrm>
        </p:spPr>
        <p:txBody>
          <a:bodyPr/>
          <a:lstStyle/>
          <a:p>
            <a:pPr marL="342900" indent="-342900" algn="ctr"/>
            <a:r>
              <a:rPr lang="en-US" sz="2800" i="0" dirty="0">
                <a:latin typeface="Times New Roman" pitchFamily="18" charset="0"/>
                <a:cs typeface="Times New Roman" pitchFamily="18" charset="0"/>
              </a:rPr>
              <a:t>Federal Employee’s Group Life Insurance (FEGLI)</a:t>
            </a:r>
          </a:p>
        </p:txBody>
      </p:sp>
    </p:spTree>
    <p:extLst>
      <p:ext uri="{BB962C8B-B14F-4D97-AF65-F5344CB8AC3E}">
        <p14:creationId xmlns:p14="http://schemas.microsoft.com/office/powerpoint/2010/main" val="247564783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p:txBody>
          <a:bodyPr/>
          <a:lstStyle/>
          <a:p>
            <a:pPr>
              <a:buNone/>
            </a:pPr>
            <a:r>
              <a:rPr lang="en-US" sz="2400" i="1" u="sng" dirty="0">
                <a:solidFill>
                  <a:srgbClr val="002060"/>
                </a:solidFill>
                <a:latin typeface="Times New Roman" pitchFamily="18" charset="0"/>
                <a:cs typeface="Times New Roman" pitchFamily="18" charset="0"/>
              </a:rPr>
              <a:t>Option C-Family</a:t>
            </a:r>
            <a:r>
              <a:rPr lang="en-US" sz="2400" b="0" i="1" dirty="0">
                <a:solidFill>
                  <a:srgbClr val="002060"/>
                </a:solidFill>
                <a:latin typeface="Times New Roman" pitchFamily="18" charset="0"/>
                <a:cs typeface="Times New Roman" pitchFamily="18" charset="0"/>
              </a:rPr>
              <a:t>: </a:t>
            </a:r>
            <a:r>
              <a:rPr lang="en-US" sz="2400" b="0" dirty="0">
                <a:solidFill>
                  <a:srgbClr val="002060"/>
                </a:solidFill>
                <a:latin typeface="Times New Roman" pitchFamily="18" charset="0"/>
                <a:cs typeface="Times New Roman" pitchFamily="18" charset="0"/>
              </a:rPr>
              <a:t> </a:t>
            </a:r>
          </a:p>
          <a:p>
            <a:pPr>
              <a:buFont typeface="Wingdings" pitchFamily="2" charset="2"/>
              <a:buChar char="§"/>
            </a:pPr>
            <a:endParaRPr lang="en-US" sz="800" b="0" dirty="0">
              <a:solidFill>
                <a:srgbClr val="002060"/>
              </a:solidFill>
              <a:latin typeface="Times New Roman" pitchFamily="18" charset="0"/>
              <a:cs typeface="Times New Roman" pitchFamily="18" charset="0"/>
            </a:endParaRPr>
          </a:p>
          <a:p>
            <a:pPr lvl="1">
              <a:spcAft>
                <a:spcPts val="600"/>
              </a:spcAft>
              <a:buFont typeface="Wingdings" pitchFamily="2" charset="2"/>
              <a:buChar char="§"/>
            </a:pPr>
            <a:r>
              <a:rPr lang="en-US" b="0" dirty="0" smtClean="0">
                <a:solidFill>
                  <a:srgbClr val="002060"/>
                </a:solidFill>
                <a:latin typeface="Times New Roman" pitchFamily="18" charset="0"/>
                <a:cs typeface="Times New Roman" pitchFamily="18" charset="0"/>
              </a:rPr>
              <a:t>Elect from either one to five multiples of coverage</a:t>
            </a:r>
          </a:p>
          <a:p>
            <a:pPr lvl="1">
              <a:spcAft>
                <a:spcPts val="600"/>
              </a:spcAft>
              <a:buFont typeface="Wingdings" pitchFamily="2" charset="2"/>
              <a:buChar char="§"/>
            </a:pPr>
            <a:r>
              <a:rPr lang="en-US" b="0" dirty="0" smtClean="0">
                <a:solidFill>
                  <a:srgbClr val="002060"/>
                </a:solidFill>
                <a:latin typeface="Times New Roman" pitchFamily="18" charset="0"/>
                <a:cs typeface="Times New Roman" pitchFamily="18" charset="0"/>
              </a:rPr>
              <a:t>Each multiple is equal to $5,000 for your spouse and $2,500 for each of your eligible dependent children</a:t>
            </a:r>
          </a:p>
          <a:p>
            <a:pPr lvl="1">
              <a:spcAft>
                <a:spcPts val="600"/>
              </a:spcAft>
              <a:buFont typeface="Wingdings" pitchFamily="2" charset="2"/>
              <a:buChar char="§"/>
            </a:pPr>
            <a:r>
              <a:rPr lang="en-US" b="0" dirty="0" smtClean="0">
                <a:solidFill>
                  <a:srgbClr val="002060"/>
                </a:solidFill>
                <a:latin typeface="Times New Roman" pitchFamily="18" charset="0"/>
                <a:cs typeface="Times New Roman" pitchFamily="18" charset="0"/>
              </a:rPr>
              <a:t>You cannot elect a number of multiples for your spouse that is different from the number of multiples for your eligible dependent children.</a:t>
            </a:r>
          </a:p>
          <a:p>
            <a:pPr lvl="1">
              <a:spcAft>
                <a:spcPts val="600"/>
              </a:spcAft>
              <a:buFont typeface="Wingdings" pitchFamily="2" charset="2"/>
              <a:buChar char="§"/>
            </a:pPr>
            <a:endParaRPr lang="en-US" b="0" dirty="0" smtClean="0">
              <a:solidFill>
                <a:srgbClr val="002060"/>
              </a:solidFill>
              <a:latin typeface="Times New Roman" pitchFamily="18" charset="0"/>
              <a:cs typeface="Times New Roman" pitchFamily="18" charset="0"/>
            </a:endParaRPr>
          </a:p>
          <a:p>
            <a:pPr lvl="1" algn="ctr">
              <a:spcAft>
                <a:spcPts val="600"/>
              </a:spcAft>
              <a:buNone/>
            </a:pPr>
            <a:r>
              <a:rPr lang="en-US" sz="2000" b="0" i="1" dirty="0">
                <a:solidFill>
                  <a:srgbClr val="002060"/>
                </a:solidFill>
                <a:latin typeface="Times New Roman" pitchFamily="18" charset="0"/>
                <a:cs typeface="Times New Roman" pitchFamily="18" charset="0"/>
              </a:rPr>
              <a:t>Example:  If you elect 3 multiples and your spouse dies, you would receive $15,000 (3 x $5,000).  If one of your eligible dependent children dies, you would receive $7,500 (3 x $2,500)</a:t>
            </a:r>
          </a:p>
          <a:p>
            <a:pPr>
              <a:buFont typeface="Wingdings" pitchFamily="2" charset="2"/>
              <a:buNone/>
            </a:pPr>
            <a:endParaRPr lang="en-US" sz="2400" b="0" dirty="0">
              <a:latin typeface="Times New Roman" pitchFamily="18" charset="0"/>
              <a:cs typeface="Times New Roman" pitchFamily="18" charset="0"/>
            </a:endParaRPr>
          </a:p>
          <a:p>
            <a:endParaRPr lang="en-US" sz="2400" b="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57</a:t>
            </a:fld>
            <a:endParaRPr lang="en-US">
              <a:solidFill>
                <a:srgbClr val="E3DED1"/>
              </a:solidFill>
            </a:endParaRPr>
          </a:p>
        </p:txBody>
      </p:sp>
      <p:sp>
        <p:nvSpPr>
          <p:cNvPr id="6" name="Title 1"/>
          <p:cNvSpPr>
            <a:spLocks noGrp="1"/>
          </p:cNvSpPr>
          <p:nvPr>
            <p:ph type="title"/>
          </p:nvPr>
        </p:nvSpPr>
        <p:spPr>
          <a:xfrm>
            <a:off x="1702050" y="312420"/>
            <a:ext cx="7057901" cy="837370"/>
          </a:xfrm>
        </p:spPr>
        <p:txBody>
          <a:bodyPr/>
          <a:lstStyle/>
          <a:p>
            <a:pPr marL="342900" indent="-342900" algn="ctr"/>
            <a:r>
              <a:rPr lang="en-US" sz="2800" i="0" dirty="0">
                <a:latin typeface="Times New Roman" pitchFamily="18" charset="0"/>
                <a:cs typeface="Times New Roman" pitchFamily="18" charset="0"/>
              </a:rPr>
              <a:t>Federal Employee’s Group Life Insurance (FEGLI)</a:t>
            </a:r>
          </a:p>
        </p:txBody>
      </p:sp>
    </p:spTree>
    <p:extLst>
      <p:ext uri="{BB962C8B-B14F-4D97-AF65-F5344CB8AC3E}">
        <p14:creationId xmlns:p14="http://schemas.microsoft.com/office/powerpoint/2010/main" val="205772455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p:txBody>
          <a:bodyPr/>
          <a:lstStyle/>
          <a:p>
            <a:pPr>
              <a:buFont typeface="Wingdings" pitchFamily="2" charset="2"/>
              <a:buNone/>
            </a:pPr>
            <a:r>
              <a:rPr lang="en-US" sz="2400" b="0" dirty="0">
                <a:solidFill>
                  <a:srgbClr val="002060"/>
                </a:solidFill>
                <a:latin typeface="Times New Roman" pitchFamily="18" charset="0"/>
                <a:cs typeface="Times New Roman" pitchFamily="18" charset="0"/>
              </a:rPr>
              <a:t> </a:t>
            </a:r>
            <a:r>
              <a:rPr lang="en-US" sz="3200" dirty="0">
                <a:solidFill>
                  <a:srgbClr val="002060"/>
                </a:solidFill>
                <a:latin typeface="Times New Roman" pitchFamily="18" charset="0"/>
                <a:cs typeface="Times New Roman" pitchFamily="18" charset="0"/>
              </a:rPr>
              <a:t>EXCEPTIONS for FEGLI</a:t>
            </a:r>
          </a:p>
          <a:p>
            <a:pPr>
              <a:buFont typeface="Wingdings" pitchFamily="2" charset="2"/>
              <a:buChar char="§"/>
            </a:pPr>
            <a:r>
              <a:rPr lang="en-US" b="0" dirty="0">
                <a:solidFill>
                  <a:srgbClr val="002060"/>
                </a:solidFill>
                <a:latin typeface="Times New Roman" pitchFamily="18" charset="0"/>
                <a:cs typeface="Times New Roman" pitchFamily="18" charset="0"/>
              </a:rPr>
              <a:t>If you previously </a:t>
            </a:r>
            <a:r>
              <a:rPr lang="en-US" u="sng" dirty="0">
                <a:solidFill>
                  <a:srgbClr val="002060"/>
                </a:solidFill>
                <a:latin typeface="Times New Roman" pitchFamily="18" charset="0"/>
                <a:cs typeface="Times New Roman" pitchFamily="18" charset="0"/>
              </a:rPr>
              <a:t>waived </a:t>
            </a:r>
            <a:r>
              <a:rPr lang="en-US" b="0" dirty="0">
                <a:solidFill>
                  <a:srgbClr val="002060"/>
                </a:solidFill>
                <a:latin typeface="Times New Roman" pitchFamily="18" charset="0"/>
                <a:cs typeface="Times New Roman" pitchFamily="18" charset="0"/>
              </a:rPr>
              <a:t>Basic Life insurance coverage and/or Options A and B, and want to re-enroll or increase your coverage you then must meet and follow the below steps:</a:t>
            </a:r>
          </a:p>
          <a:p>
            <a:pPr marL="863600" lvl="1" indent="-457200">
              <a:buFont typeface="+mj-lt"/>
              <a:buAutoNum type="arabicPeriod"/>
            </a:pPr>
            <a:r>
              <a:rPr lang="en-US" b="0" dirty="0">
                <a:solidFill>
                  <a:srgbClr val="002060"/>
                </a:solidFill>
                <a:latin typeface="Times New Roman" pitchFamily="18" charset="0"/>
                <a:cs typeface="Times New Roman" pitchFamily="18" charset="0"/>
              </a:rPr>
              <a:t>At least one year must have passed since the effective date of your waiver</a:t>
            </a:r>
          </a:p>
          <a:p>
            <a:pPr marL="863600" lvl="1" indent="-457200">
              <a:buFont typeface="+mj-lt"/>
              <a:buAutoNum type="arabicPeriod"/>
            </a:pPr>
            <a:r>
              <a:rPr lang="en-US" b="0" dirty="0">
                <a:solidFill>
                  <a:srgbClr val="002060"/>
                </a:solidFill>
                <a:latin typeface="Times New Roman" pitchFamily="18" charset="0"/>
                <a:cs typeface="Times New Roman" pitchFamily="18" charset="0"/>
              </a:rPr>
              <a:t>You must provide satisfactory medical evidence of insurability</a:t>
            </a:r>
          </a:p>
          <a:p>
            <a:pPr marL="863600" lvl="1" indent="-457200">
              <a:buFont typeface="Wingdings" pitchFamily="2" charset="2"/>
              <a:buChar char="§"/>
            </a:pPr>
            <a:endParaRPr lang="en-US" b="0" dirty="0">
              <a:solidFill>
                <a:srgbClr val="002060"/>
              </a:solidFill>
              <a:latin typeface="Times New Roman" pitchFamily="18" charset="0"/>
              <a:cs typeface="Times New Roman" pitchFamily="18" charset="0"/>
            </a:endParaRPr>
          </a:p>
          <a:p>
            <a:pPr>
              <a:buFont typeface="Wingdings" pitchFamily="2" charset="2"/>
              <a:buChar char="§"/>
            </a:pPr>
            <a:r>
              <a:rPr lang="en-US" b="0" dirty="0">
                <a:solidFill>
                  <a:srgbClr val="002060"/>
                </a:solidFill>
                <a:latin typeface="Times New Roman" pitchFamily="18" charset="0"/>
                <a:cs typeface="Times New Roman" pitchFamily="18" charset="0"/>
              </a:rPr>
              <a:t>Reemployed civil service employees who have a break in service of less than 180 days, and previously waived coverage will still have their coverage waived. </a:t>
            </a:r>
          </a:p>
          <a:p>
            <a:pPr>
              <a:buFont typeface="Wingdings" pitchFamily="2" charset="2"/>
              <a:buChar char="§"/>
            </a:pPr>
            <a:r>
              <a:rPr lang="en-US" b="0" dirty="0">
                <a:solidFill>
                  <a:srgbClr val="002060"/>
                </a:solidFill>
                <a:latin typeface="Times New Roman" pitchFamily="18" charset="0"/>
                <a:cs typeface="Times New Roman" pitchFamily="18" charset="0"/>
              </a:rPr>
              <a:t>Breaks in service of more than 180 days… previous waivers will no longer be in effect.  </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58</a:t>
            </a:fld>
            <a:endParaRPr lang="en-US">
              <a:solidFill>
                <a:srgbClr val="E3DED1"/>
              </a:solidFill>
            </a:endParaRPr>
          </a:p>
        </p:txBody>
      </p:sp>
      <p:sp>
        <p:nvSpPr>
          <p:cNvPr id="6" name="Title 1"/>
          <p:cNvSpPr>
            <a:spLocks noGrp="1"/>
          </p:cNvSpPr>
          <p:nvPr>
            <p:ph type="title"/>
          </p:nvPr>
        </p:nvSpPr>
        <p:spPr>
          <a:xfrm>
            <a:off x="1747318" y="312419"/>
            <a:ext cx="7012633" cy="828317"/>
          </a:xfrm>
        </p:spPr>
        <p:txBody>
          <a:bodyPr/>
          <a:lstStyle/>
          <a:p>
            <a:pPr marL="342900" indent="-342900" algn="ctr"/>
            <a:r>
              <a:rPr lang="en-US" sz="2800" i="0" dirty="0">
                <a:latin typeface="Times New Roman" pitchFamily="18" charset="0"/>
                <a:cs typeface="Times New Roman" pitchFamily="18" charset="0"/>
              </a:rPr>
              <a:t>Federal Employee’s Group Life Insurance (FEGLI)</a:t>
            </a:r>
          </a:p>
        </p:txBody>
      </p:sp>
    </p:spTree>
    <p:extLst>
      <p:ext uri="{BB962C8B-B14F-4D97-AF65-F5344CB8AC3E}">
        <p14:creationId xmlns:p14="http://schemas.microsoft.com/office/powerpoint/2010/main" val="358687263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276225" y="1050202"/>
            <a:ext cx="8397875" cy="5198198"/>
          </a:xfrm>
        </p:spPr>
        <p:txBody>
          <a:bodyPr/>
          <a:lstStyle/>
          <a:p>
            <a:pPr marL="685800" lvl="1" indent="-283464" algn="ctr">
              <a:spcBef>
                <a:spcPts val="1800"/>
              </a:spcBef>
              <a:buNone/>
            </a:pPr>
            <a:r>
              <a:rPr lang="en-US" sz="5400" dirty="0">
                <a:solidFill>
                  <a:srgbClr val="002060"/>
                </a:solidFill>
                <a:latin typeface="Times New Roman" pitchFamily="18" charset="0"/>
                <a:ea typeface="+mn-ea"/>
                <a:cs typeface="Times New Roman" pitchFamily="18" charset="0"/>
              </a:rPr>
              <a:t>Flexible Spending Accounts (FSA)</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59</a:t>
            </a:fld>
            <a:endParaRPr lang="en-US">
              <a:solidFill>
                <a:srgbClr val="E3DED1"/>
              </a:solidFill>
            </a:endParaRPr>
          </a:p>
        </p:txBody>
      </p:sp>
      <p:pic>
        <p:nvPicPr>
          <p:cNvPr id="3" name="Picture 2" descr="money.jpg"/>
          <p:cNvPicPr>
            <a:picLocks noChangeAspect="1"/>
          </p:cNvPicPr>
          <p:nvPr/>
        </p:nvPicPr>
        <p:blipFill>
          <a:blip r:embed="rId3" cstate="print"/>
          <a:stretch>
            <a:fillRect/>
          </a:stretch>
        </p:blipFill>
        <p:spPr>
          <a:xfrm>
            <a:off x="2321401" y="2819402"/>
            <a:ext cx="5035255" cy="3381339"/>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974971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73128" y="223838"/>
            <a:ext cx="7143750" cy="971219"/>
          </a:xfrm>
        </p:spPr>
        <p:txBody>
          <a:bodyPr anchor="b"/>
          <a:lstStyle/>
          <a:p>
            <a:pPr algn="ctr"/>
            <a:r>
              <a:rPr lang="en-US" i="0" dirty="0" smtClean="0">
                <a:latin typeface="Times New Roman" pitchFamily="18" charset="0"/>
                <a:cs typeface="Times New Roman" pitchFamily="18" charset="0"/>
              </a:rPr>
              <a:t>Guidance</a:t>
            </a:r>
          </a:p>
        </p:txBody>
      </p:sp>
      <p:sp>
        <p:nvSpPr>
          <p:cNvPr id="9219" name="Content Placeholder 2"/>
          <p:cNvSpPr>
            <a:spLocks noGrp="1"/>
          </p:cNvSpPr>
          <p:nvPr>
            <p:ph idx="1"/>
          </p:nvPr>
        </p:nvSpPr>
        <p:spPr>
          <a:xfrm>
            <a:off x="381000" y="1285592"/>
            <a:ext cx="8610600" cy="5013608"/>
          </a:xfrm>
        </p:spPr>
        <p:txBody>
          <a:bodyPr/>
          <a:lstStyle/>
          <a:p>
            <a:pPr>
              <a:spcBef>
                <a:spcPts val="0"/>
              </a:spcBef>
              <a:buNone/>
            </a:pPr>
            <a:r>
              <a:rPr lang="en-US" sz="2400" dirty="0">
                <a:solidFill>
                  <a:srgbClr val="000099"/>
                </a:solidFill>
                <a:latin typeface="Times New Roman" pitchFamily="18" charset="0"/>
                <a:cs typeface="Times New Roman" pitchFamily="18" charset="0"/>
              </a:rPr>
              <a:t>Air Force Civilian Personnel programs are governed by Dept. of Defense and Air Force Instructions, manuals, and other official guidance. Here are just a few of our key references for civilian personnel program management:</a:t>
            </a:r>
          </a:p>
          <a:p>
            <a:pPr>
              <a:spcBef>
                <a:spcPts val="0"/>
              </a:spcBef>
              <a:buFont typeface="Arial" panose="020B0604020202020204" pitchFamily="34" charset="0"/>
              <a:buChar char="•"/>
            </a:pPr>
            <a:r>
              <a:rPr lang="en-US" dirty="0" smtClean="0">
                <a:solidFill>
                  <a:srgbClr val="000099"/>
                </a:solidFill>
                <a:latin typeface="Times New Roman" pitchFamily="18" charset="0"/>
                <a:cs typeface="Times New Roman" pitchFamily="18" charset="0"/>
              </a:rPr>
              <a:t>AFI 36-703, Civilian Conduct &amp; Responsibility</a:t>
            </a:r>
          </a:p>
          <a:p>
            <a:pPr>
              <a:spcBef>
                <a:spcPts val="0"/>
              </a:spcBef>
              <a:buFont typeface="Arial" panose="020B0604020202020204" pitchFamily="34" charset="0"/>
              <a:buChar char="•"/>
            </a:pPr>
            <a:r>
              <a:rPr lang="en-US" dirty="0" smtClean="0">
                <a:solidFill>
                  <a:srgbClr val="000099"/>
                </a:solidFill>
                <a:latin typeface="Times New Roman" pitchFamily="18" charset="0"/>
                <a:cs typeface="Times New Roman" pitchFamily="18" charset="0"/>
              </a:rPr>
              <a:t>AFI 36-128, Pay Setting and Allowances</a:t>
            </a:r>
          </a:p>
          <a:p>
            <a:pPr>
              <a:spcBef>
                <a:spcPts val="0"/>
              </a:spcBef>
              <a:buFont typeface="Arial" panose="020B0604020202020204" pitchFamily="34" charset="0"/>
              <a:buChar char="•"/>
            </a:pPr>
            <a:r>
              <a:rPr lang="en-US" dirty="0" smtClean="0">
                <a:solidFill>
                  <a:srgbClr val="000099"/>
                </a:solidFill>
                <a:latin typeface="Times New Roman" pitchFamily="18" charset="0"/>
                <a:cs typeface="Times New Roman" pitchFamily="18" charset="0"/>
              </a:rPr>
              <a:t>AFMAN 36-203, Staffing Civilian Positions</a:t>
            </a:r>
          </a:p>
          <a:p>
            <a:pPr>
              <a:spcBef>
                <a:spcPts val="0"/>
              </a:spcBef>
              <a:buFont typeface="Arial" panose="020B0604020202020204" pitchFamily="34" charset="0"/>
              <a:buChar char="•"/>
            </a:pPr>
            <a:r>
              <a:rPr lang="en-US" dirty="0">
                <a:solidFill>
                  <a:srgbClr val="000099"/>
                </a:solidFill>
                <a:latin typeface="Times New Roman" pitchFamily="18" charset="0"/>
                <a:cs typeface="Times New Roman" pitchFamily="18" charset="0"/>
              </a:rPr>
              <a:t>DODI 1400.25-v610_AFI 36-807, Hours of Work and Holiday </a:t>
            </a:r>
            <a:r>
              <a:rPr lang="en-US" dirty="0" smtClean="0">
                <a:solidFill>
                  <a:srgbClr val="000099"/>
                </a:solidFill>
                <a:latin typeface="Times New Roman" pitchFamily="18" charset="0"/>
                <a:cs typeface="Times New Roman" pitchFamily="18" charset="0"/>
              </a:rPr>
              <a:t>Observances</a:t>
            </a:r>
          </a:p>
          <a:p>
            <a:pPr>
              <a:spcBef>
                <a:spcPts val="0"/>
              </a:spcBef>
              <a:buFont typeface="Arial" panose="020B0604020202020204" pitchFamily="34" charset="0"/>
              <a:buChar char="•"/>
            </a:pPr>
            <a:r>
              <a:rPr lang="en-US" dirty="0">
                <a:solidFill>
                  <a:srgbClr val="000099"/>
                </a:solidFill>
                <a:latin typeface="Times New Roman" pitchFamily="18" charset="0"/>
                <a:cs typeface="Times New Roman" pitchFamily="18" charset="0"/>
              </a:rPr>
              <a:t>DODI 1400.25-v30_AFI 36-815, </a:t>
            </a:r>
            <a:r>
              <a:rPr lang="en-US" dirty="0" smtClean="0">
                <a:solidFill>
                  <a:srgbClr val="000099"/>
                </a:solidFill>
                <a:latin typeface="Times New Roman" pitchFamily="18" charset="0"/>
                <a:cs typeface="Times New Roman" pitchFamily="18" charset="0"/>
              </a:rPr>
              <a:t>Leave</a:t>
            </a:r>
          </a:p>
          <a:p>
            <a:pPr>
              <a:spcBef>
                <a:spcPts val="0"/>
              </a:spcBef>
              <a:buFont typeface="Arial" panose="020B0604020202020204" pitchFamily="34" charset="0"/>
              <a:buChar char="•"/>
            </a:pPr>
            <a:r>
              <a:rPr lang="en-US" dirty="0" err="1" smtClean="0">
                <a:solidFill>
                  <a:srgbClr val="000099"/>
                </a:solidFill>
                <a:latin typeface="Times New Roman" pitchFamily="18" charset="0"/>
                <a:cs typeface="Times New Roman" pitchFamily="18" charset="0"/>
              </a:rPr>
              <a:t>DoDI</a:t>
            </a:r>
            <a:r>
              <a:rPr lang="en-US" dirty="0" smtClean="0">
                <a:solidFill>
                  <a:srgbClr val="000099"/>
                </a:solidFill>
                <a:latin typeface="Times New Roman" pitchFamily="18" charset="0"/>
                <a:cs typeface="Times New Roman" pitchFamily="18" charset="0"/>
              </a:rPr>
              <a:t> 1400.25-v451_</a:t>
            </a:r>
            <a:r>
              <a:rPr lang="en-US" dirty="0">
                <a:solidFill>
                  <a:srgbClr val="000099"/>
                </a:solidFill>
                <a:latin typeface="Times New Roman" pitchFamily="18" charset="0"/>
                <a:cs typeface="Times New Roman" pitchFamily="18" charset="0"/>
              </a:rPr>
              <a:t>AFI 36-1004, AF Civilian Recognition </a:t>
            </a:r>
            <a:r>
              <a:rPr lang="en-US" dirty="0" smtClean="0">
                <a:solidFill>
                  <a:srgbClr val="000099"/>
                </a:solidFill>
                <a:latin typeface="Times New Roman" pitchFamily="18" charset="0"/>
                <a:cs typeface="Times New Roman" pitchFamily="18" charset="0"/>
              </a:rPr>
              <a:t>Program</a:t>
            </a:r>
          </a:p>
          <a:p>
            <a:pPr>
              <a:spcBef>
                <a:spcPts val="0"/>
              </a:spcBef>
              <a:buFont typeface="Arial" panose="020B0604020202020204" pitchFamily="34" charset="0"/>
              <a:buChar char="•"/>
            </a:pPr>
            <a:r>
              <a:rPr lang="en-US" dirty="0" err="1" smtClean="0">
                <a:solidFill>
                  <a:srgbClr val="000099"/>
                </a:solidFill>
                <a:latin typeface="Times New Roman" pitchFamily="18" charset="0"/>
                <a:cs typeface="Times New Roman" pitchFamily="18" charset="0"/>
              </a:rPr>
              <a:t>DoDI</a:t>
            </a:r>
            <a:r>
              <a:rPr lang="en-US" dirty="0" smtClean="0">
                <a:solidFill>
                  <a:srgbClr val="000099"/>
                </a:solidFill>
                <a:latin typeface="Times New Roman" pitchFamily="18" charset="0"/>
                <a:cs typeface="Times New Roman" pitchFamily="18" charset="0"/>
              </a:rPr>
              <a:t> 1400.25-v771_AFI 36-706</a:t>
            </a:r>
            <a:r>
              <a:rPr lang="en-US" dirty="0">
                <a:solidFill>
                  <a:srgbClr val="000099"/>
                </a:solidFill>
                <a:latin typeface="Times New Roman" pitchFamily="18" charset="0"/>
                <a:cs typeface="Times New Roman" pitchFamily="18" charset="0"/>
              </a:rPr>
              <a:t>, Administrative Grievance </a:t>
            </a:r>
            <a:r>
              <a:rPr lang="en-US" dirty="0" smtClean="0">
                <a:solidFill>
                  <a:srgbClr val="000099"/>
                </a:solidFill>
                <a:latin typeface="Times New Roman" pitchFamily="18" charset="0"/>
                <a:cs typeface="Times New Roman" pitchFamily="18" charset="0"/>
              </a:rPr>
              <a:t>System</a:t>
            </a:r>
          </a:p>
          <a:p>
            <a:pPr>
              <a:spcBef>
                <a:spcPts val="0"/>
              </a:spcBef>
              <a:buFont typeface="Arial" panose="020B0604020202020204" pitchFamily="34" charset="0"/>
              <a:buChar char="•"/>
            </a:pPr>
            <a:r>
              <a:rPr lang="en-US" dirty="0" err="1" smtClean="0">
                <a:solidFill>
                  <a:srgbClr val="000099"/>
                </a:solidFill>
                <a:latin typeface="Times New Roman" pitchFamily="18" charset="0"/>
                <a:cs typeface="Times New Roman" pitchFamily="18" charset="0"/>
              </a:rPr>
              <a:t>DoDI</a:t>
            </a:r>
            <a:r>
              <a:rPr lang="en-US" dirty="0" smtClean="0">
                <a:solidFill>
                  <a:srgbClr val="000099"/>
                </a:solidFill>
                <a:latin typeface="Times New Roman" pitchFamily="18" charset="0"/>
                <a:cs typeface="Times New Roman" pitchFamily="18" charset="0"/>
              </a:rPr>
              <a:t> 1400.25-v431_AFI 36-1002, Performance Management</a:t>
            </a:r>
          </a:p>
          <a:p>
            <a:pPr>
              <a:spcBef>
                <a:spcPts val="0"/>
              </a:spcBef>
              <a:buFont typeface="Arial" panose="020B0604020202020204" pitchFamily="34" charset="0"/>
              <a:buChar char="•"/>
            </a:pPr>
            <a:r>
              <a:rPr lang="en-US" dirty="0">
                <a:solidFill>
                  <a:srgbClr val="000099"/>
                </a:solidFill>
                <a:latin typeface="Times New Roman" pitchFamily="18" charset="0"/>
                <a:cs typeface="Times New Roman" pitchFamily="18" charset="0"/>
              </a:rPr>
              <a:t>Negotiated </a:t>
            </a:r>
            <a:r>
              <a:rPr lang="en-US" dirty="0" smtClean="0">
                <a:solidFill>
                  <a:srgbClr val="000099"/>
                </a:solidFill>
                <a:latin typeface="Times New Roman" pitchFamily="18" charset="0"/>
                <a:cs typeface="Times New Roman" pitchFamily="18" charset="0"/>
              </a:rPr>
              <a:t>Agreement Between 460 SW &amp; The </a:t>
            </a:r>
            <a:r>
              <a:rPr lang="en-US" dirty="0">
                <a:solidFill>
                  <a:srgbClr val="000099"/>
                </a:solidFill>
                <a:latin typeface="Times New Roman" pitchFamily="18" charset="0"/>
                <a:cs typeface="Times New Roman" pitchFamily="18" charset="0"/>
              </a:rPr>
              <a:t>Mile High </a:t>
            </a:r>
            <a:r>
              <a:rPr lang="en-US" dirty="0" smtClean="0">
                <a:solidFill>
                  <a:srgbClr val="000099"/>
                </a:solidFill>
                <a:latin typeface="Times New Roman" pitchFamily="18" charset="0"/>
                <a:cs typeface="Times New Roman" pitchFamily="18" charset="0"/>
              </a:rPr>
              <a:t>Chapter of The Association </a:t>
            </a:r>
            <a:r>
              <a:rPr lang="en-US" dirty="0">
                <a:solidFill>
                  <a:srgbClr val="000099"/>
                </a:solidFill>
                <a:latin typeface="Times New Roman" pitchFamily="18" charset="0"/>
                <a:cs typeface="Times New Roman" pitchFamily="18" charset="0"/>
              </a:rPr>
              <a:t>of </a:t>
            </a:r>
            <a:r>
              <a:rPr lang="en-US" dirty="0" smtClean="0">
                <a:solidFill>
                  <a:srgbClr val="000099"/>
                </a:solidFill>
                <a:latin typeface="Times New Roman" pitchFamily="18" charset="0"/>
                <a:cs typeface="Times New Roman" pitchFamily="18" charset="0"/>
              </a:rPr>
              <a:t>Civilian Technicians, Local </a:t>
            </a:r>
            <a:r>
              <a:rPr lang="en-US" dirty="0">
                <a:solidFill>
                  <a:srgbClr val="000099"/>
                </a:solidFill>
                <a:latin typeface="Times New Roman" pitchFamily="18" charset="0"/>
                <a:cs typeface="Times New Roman" pitchFamily="18" charset="0"/>
              </a:rPr>
              <a:t>#</a:t>
            </a:r>
            <a:r>
              <a:rPr lang="en-US" dirty="0" smtClean="0">
                <a:solidFill>
                  <a:srgbClr val="000099"/>
                </a:solidFill>
                <a:latin typeface="Times New Roman" pitchFamily="18" charset="0"/>
                <a:cs typeface="Times New Roman" pitchFamily="18" charset="0"/>
              </a:rPr>
              <a:t>48, Jan 2018</a:t>
            </a:r>
          </a:p>
          <a:p>
            <a:pPr>
              <a:spcBef>
                <a:spcPts val="0"/>
              </a:spcBef>
              <a:buFont typeface="Arial" panose="020B0604020202020204" pitchFamily="34" charset="0"/>
              <a:buChar char="•"/>
            </a:pPr>
            <a:r>
              <a:rPr lang="en-US" dirty="0">
                <a:solidFill>
                  <a:srgbClr val="000099"/>
                </a:solidFill>
                <a:latin typeface="Times New Roman" pitchFamily="18" charset="0"/>
                <a:cs typeface="Times New Roman" pitchFamily="18" charset="0"/>
              </a:rPr>
              <a:t>Negotiated </a:t>
            </a:r>
            <a:r>
              <a:rPr lang="en-US" dirty="0" smtClean="0">
                <a:solidFill>
                  <a:srgbClr val="000099"/>
                </a:solidFill>
                <a:latin typeface="Times New Roman" pitchFamily="18" charset="0"/>
                <a:cs typeface="Times New Roman" pitchFamily="18" charset="0"/>
              </a:rPr>
              <a:t>Agreement Between ARPC &amp; The </a:t>
            </a:r>
            <a:r>
              <a:rPr lang="en-US" dirty="0">
                <a:solidFill>
                  <a:srgbClr val="000099"/>
                </a:solidFill>
                <a:latin typeface="Times New Roman" pitchFamily="18" charset="0"/>
                <a:cs typeface="Times New Roman" pitchFamily="18" charset="0"/>
              </a:rPr>
              <a:t>American Federation </a:t>
            </a:r>
            <a:r>
              <a:rPr lang="en-US" dirty="0" smtClean="0">
                <a:solidFill>
                  <a:srgbClr val="000099"/>
                </a:solidFill>
                <a:latin typeface="Times New Roman" pitchFamily="18" charset="0"/>
                <a:cs typeface="Times New Roman" pitchFamily="18" charset="0"/>
              </a:rPr>
              <a:t>of Government Employees,  Local </a:t>
            </a:r>
            <a:r>
              <a:rPr lang="en-US" dirty="0">
                <a:solidFill>
                  <a:srgbClr val="000099"/>
                </a:solidFill>
                <a:latin typeface="Times New Roman" pitchFamily="18" charset="0"/>
                <a:cs typeface="Times New Roman" pitchFamily="18" charset="0"/>
              </a:rPr>
              <a:t>#</a:t>
            </a:r>
            <a:r>
              <a:rPr lang="en-US" dirty="0" smtClean="0">
                <a:solidFill>
                  <a:srgbClr val="000099"/>
                </a:solidFill>
                <a:latin typeface="Times New Roman" pitchFamily="18" charset="0"/>
                <a:cs typeface="Times New Roman" pitchFamily="18" charset="0"/>
              </a:rPr>
              <a:t>2040, Sep 2014</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6</a:t>
            </a:fld>
            <a:endParaRPr lang="en-US">
              <a:solidFill>
                <a:srgbClr val="E3DED1"/>
              </a:solidFill>
            </a:endParaRPr>
          </a:p>
        </p:txBody>
      </p:sp>
    </p:spTree>
    <p:extLst>
      <p:ext uri="{BB962C8B-B14F-4D97-AF65-F5344CB8AC3E}">
        <p14:creationId xmlns:p14="http://schemas.microsoft.com/office/powerpoint/2010/main" val="53540724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682181" y="244475"/>
            <a:ext cx="7143750" cy="1143000"/>
          </a:xfrm>
        </p:spPr>
        <p:txBody>
          <a:bodyPr/>
          <a:lstStyle/>
          <a:p>
            <a:pPr marL="342900" indent="-342900" algn="ctr"/>
            <a:r>
              <a:rPr lang="en-US" sz="3200" i="0" dirty="0">
                <a:latin typeface="Times New Roman" pitchFamily="18" charset="0"/>
                <a:cs typeface="Times New Roman" pitchFamily="18" charset="0"/>
              </a:rPr>
              <a:t>Flexible Spending Accounts (FSA)</a:t>
            </a:r>
            <a:endParaRPr lang="en-US" i="0" dirty="0" smtClean="0">
              <a:latin typeface="Times New Roman" pitchFamily="18" charset="0"/>
              <a:cs typeface="Times New Roman" pitchFamily="18" charset="0"/>
            </a:endParaRPr>
          </a:p>
        </p:txBody>
      </p:sp>
      <p:sp>
        <p:nvSpPr>
          <p:cNvPr id="54275" name="Content Placeholder 2"/>
          <p:cNvSpPr>
            <a:spLocks noGrp="1"/>
          </p:cNvSpPr>
          <p:nvPr>
            <p:ph idx="1"/>
          </p:nvPr>
        </p:nvSpPr>
        <p:spPr>
          <a:xfrm>
            <a:off x="381000" y="1249378"/>
            <a:ext cx="8534400" cy="5049822"/>
          </a:xfrm>
        </p:spPr>
        <p:txBody>
          <a:bodyPr/>
          <a:lstStyle/>
          <a:p>
            <a:pPr>
              <a:lnSpc>
                <a:spcPts val="2400"/>
              </a:lnSpc>
              <a:buNone/>
            </a:pPr>
            <a:r>
              <a:rPr lang="en-US" sz="2400" dirty="0">
                <a:solidFill>
                  <a:srgbClr val="002060"/>
                </a:solidFill>
                <a:latin typeface="Times New Roman" pitchFamily="18" charset="0"/>
                <a:cs typeface="Times New Roman" pitchFamily="18" charset="0"/>
              </a:rPr>
              <a:t>Health Care FSA (HCFSA) </a:t>
            </a:r>
            <a:r>
              <a:rPr lang="en-US" sz="2100" b="0" dirty="0">
                <a:solidFill>
                  <a:srgbClr val="002060"/>
                </a:solidFill>
                <a:latin typeface="Times New Roman" pitchFamily="18" charset="0"/>
                <a:cs typeface="Times New Roman" pitchFamily="18" charset="0"/>
              </a:rPr>
              <a:t>is a pre-tax benefit account that's used to pay for eligible medical, dental, and vision care expenses - those not covered by your health care plan or elsewhere. It's a smart, simple way to save money while keeping you and your family healthy and protected. </a:t>
            </a:r>
          </a:p>
          <a:p>
            <a:pPr>
              <a:lnSpc>
                <a:spcPts val="2400"/>
              </a:lnSpc>
              <a:buNone/>
            </a:pPr>
            <a:r>
              <a:rPr lang="en-US" sz="2200" dirty="0">
                <a:solidFill>
                  <a:srgbClr val="002060"/>
                </a:solidFill>
                <a:latin typeface="Times New Roman" pitchFamily="18" charset="0"/>
                <a:cs typeface="Times New Roman" pitchFamily="18" charset="0"/>
              </a:rPr>
              <a:t>New employees or rehires:</a:t>
            </a:r>
          </a:p>
          <a:p>
            <a:pPr lvl="1">
              <a:lnSpc>
                <a:spcPts val="2200"/>
              </a:lnSpc>
            </a:pPr>
            <a:r>
              <a:rPr lang="en-US" sz="2200" b="0" dirty="0">
                <a:solidFill>
                  <a:srgbClr val="002060"/>
                </a:solidFill>
                <a:latin typeface="Times New Roman" pitchFamily="18" charset="0"/>
                <a:cs typeface="Times New Roman" pitchFamily="18" charset="0"/>
              </a:rPr>
              <a:t> </a:t>
            </a:r>
            <a:r>
              <a:rPr lang="en-US" sz="2000" dirty="0">
                <a:solidFill>
                  <a:srgbClr val="002060"/>
                </a:solidFill>
                <a:latin typeface="Times New Roman" pitchFamily="18" charset="0"/>
                <a:cs typeface="Times New Roman" pitchFamily="18" charset="0"/>
              </a:rPr>
              <a:t>60 calendar days </a:t>
            </a:r>
            <a:r>
              <a:rPr lang="en-US" sz="2000" b="0" dirty="0">
                <a:solidFill>
                  <a:srgbClr val="002060"/>
                </a:solidFill>
                <a:latin typeface="Times New Roman" pitchFamily="18" charset="0"/>
                <a:cs typeface="Times New Roman" pitchFamily="18" charset="0"/>
              </a:rPr>
              <a:t>from entry on duty or until </a:t>
            </a:r>
            <a:r>
              <a:rPr lang="en-US" sz="2000" dirty="0">
                <a:solidFill>
                  <a:srgbClr val="002060"/>
                </a:solidFill>
                <a:latin typeface="Times New Roman" pitchFamily="18" charset="0"/>
                <a:cs typeface="Times New Roman" pitchFamily="18" charset="0"/>
              </a:rPr>
              <a:t>October 1</a:t>
            </a:r>
            <a:r>
              <a:rPr lang="en-US" sz="2000" b="0" dirty="0">
                <a:solidFill>
                  <a:srgbClr val="002060"/>
                </a:solidFill>
                <a:latin typeface="Times New Roman" pitchFamily="18" charset="0"/>
                <a:cs typeface="Times New Roman" pitchFamily="18" charset="0"/>
              </a:rPr>
              <a:t>, which ever comes first, to sign-up for the program.</a:t>
            </a:r>
          </a:p>
          <a:p>
            <a:pPr lvl="1">
              <a:lnSpc>
                <a:spcPts val="2200"/>
              </a:lnSpc>
            </a:pPr>
            <a:r>
              <a:rPr lang="en-US" sz="2000" b="0" dirty="0">
                <a:solidFill>
                  <a:srgbClr val="002060"/>
                </a:solidFill>
                <a:latin typeface="Times New Roman" pitchFamily="18" charset="0"/>
                <a:cs typeface="Times New Roman" pitchFamily="18" charset="0"/>
              </a:rPr>
              <a:t>Applications are not accepted from October 1 through December 31 due to the FEHB Open Season Enrollment</a:t>
            </a:r>
          </a:p>
          <a:p>
            <a:pPr lvl="1">
              <a:lnSpc>
                <a:spcPts val="2200"/>
              </a:lnSpc>
            </a:pPr>
            <a:r>
              <a:rPr lang="en-US" sz="2000" b="0" dirty="0">
                <a:solidFill>
                  <a:srgbClr val="002060"/>
                </a:solidFill>
                <a:latin typeface="Times New Roman" pitchFamily="18" charset="0"/>
                <a:cs typeface="Times New Roman" pitchFamily="18" charset="0"/>
              </a:rPr>
              <a:t>Employees are now able to roll over up to $500.00 into the next year.</a:t>
            </a:r>
          </a:p>
          <a:p>
            <a:r>
              <a:rPr lang="en-US" sz="2200" dirty="0">
                <a:solidFill>
                  <a:srgbClr val="002060"/>
                </a:solidFill>
                <a:latin typeface="Times New Roman" pitchFamily="18" charset="0"/>
                <a:cs typeface="Times New Roman" pitchFamily="18" charset="0"/>
              </a:rPr>
              <a:t>Transferring Employees:  </a:t>
            </a:r>
          </a:p>
          <a:p>
            <a:pPr lvl="1"/>
            <a:r>
              <a:rPr lang="en-US" sz="2000" b="0" dirty="0">
                <a:solidFill>
                  <a:srgbClr val="002060"/>
                </a:solidFill>
                <a:latin typeface="Times New Roman" pitchFamily="18" charset="0"/>
                <a:cs typeface="Times New Roman" pitchFamily="18" charset="0"/>
              </a:rPr>
              <a:t>Contact FSAFEDS at 1-877-372-3337 immediately to provide:</a:t>
            </a:r>
          </a:p>
          <a:p>
            <a:pPr marL="1674812" lvl="3" indent="-457200">
              <a:lnSpc>
                <a:spcPts val="2200"/>
              </a:lnSpc>
              <a:buFont typeface="Arial" pitchFamily="34" charset="0"/>
              <a:buAutoNum type="arabicPeriod"/>
            </a:pPr>
            <a:r>
              <a:rPr lang="en-US" sz="2000" b="0" dirty="0">
                <a:solidFill>
                  <a:srgbClr val="002060"/>
                </a:solidFill>
                <a:latin typeface="Times New Roman" pitchFamily="18" charset="0"/>
                <a:cs typeface="Times New Roman" pitchFamily="18" charset="0"/>
              </a:rPr>
              <a:t>Your effective date of transfer (e.g. start date on your SF50) </a:t>
            </a:r>
          </a:p>
          <a:p>
            <a:pPr marL="1674812" lvl="3" indent="-457200">
              <a:lnSpc>
                <a:spcPts val="2200"/>
              </a:lnSpc>
              <a:buFont typeface="Arial" pitchFamily="34" charset="0"/>
              <a:buAutoNum type="arabicPeriod"/>
            </a:pPr>
            <a:r>
              <a:rPr lang="en-US" sz="2000" b="0" dirty="0">
                <a:solidFill>
                  <a:srgbClr val="002060"/>
                </a:solidFill>
                <a:latin typeface="Times New Roman" pitchFamily="18" charset="0"/>
                <a:cs typeface="Times New Roman" pitchFamily="18" charset="0"/>
              </a:rPr>
              <a:t>Your new payroll ID located in the remarks section of your LES</a:t>
            </a:r>
          </a:p>
          <a:p>
            <a:pPr lvl="1"/>
            <a:endParaRPr lang="en-US" sz="2000" b="0" dirty="0">
              <a:latin typeface="Times New Roman" pitchFamily="18" charset="0"/>
              <a:cs typeface="Times New Roman" pitchFamily="18" charset="0"/>
            </a:endParaRPr>
          </a:p>
          <a:p>
            <a:pPr lvl="1">
              <a:buFont typeface="Wingdings" pitchFamily="2" charset="2"/>
              <a:buNone/>
            </a:pPr>
            <a:endParaRPr lang="en-US" sz="900" b="0" dirty="0">
              <a:latin typeface="Times New Roman" pitchFamily="18" charset="0"/>
              <a:cs typeface="Times New Roman" pitchFamily="18" charset="0"/>
            </a:endParaRPr>
          </a:p>
          <a:p>
            <a:pPr>
              <a:buFont typeface="Wingdings" pitchFamily="2" charset="2"/>
              <a:buNone/>
            </a:pPr>
            <a:endParaRPr lang="en-US" sz="240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60</a:t>
            </a:fld>
            <a:endParaRPr lang="en-US">
              <a:solidFill>
                <a:srgbClr val="E3DED1"/>
              </a:solidFill>
            </a:endParaRPr>
          </a:p>
        </p:txBody>
      </p:sp>
    </p:spTree>
    <p:extLst>
      <p:ext uri="{BB962C8B-B14F-4D97-AF65-F5344CB8AC3E}">
        <p14:creationId xmlns:p14="http://schemas.microsoft.com/office/powerpoint/2010/main" val="388996188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marL="342900" indent="-342900" algn="ctr"/>
            <a:r>
              <a:rPr lang="en-US" sz="3200" i="0" dirty="0">
                <a:latin typeface="Times New Roman" pitchFamily="18" charset="0"/>
                <a:cs typeface="Times New Roman" pitchFamily="18" charset="0"/>
              </a:rPr>
              <a:t>Flexible Spending Accounts (FSA)</a:t>
            </a:r>
            <a:endParaRPr lang="en-US" i="0" dirty="0" smtClean="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61</a:t>
            </a:fld>
            <a:endParaRPr lang="en-US">
              <a:solidFill>
                <a:srgbClr val="E3DED1"/>
              </a:solidFill>
            </a:endParaRPr>
          </a:p>
        </p:txBody>
      </p:sp>
      <p:sp>
        <p:nvSpPr>
          <p:cNvPr id="55299" name="Rectangle 4"/>
          <p:cNvSpPr>
            <a:spLocks noChangeArrowheads="1"/>
          </p:cNvSpPr>
          <p:nvPr/>
        </p:nvSpPr>
        <p:spPr bwMode="auto">
          <a:xfrm>
            <a:off x="450377" y="1735397"/>
            <a:ext cx="8161361" cy="4767972"/>
          </a:xfrm>
          <a:prstGeom prst="rect">
            <a:avLst/>
          </a:prstGeom>
          <a:noFill/>
          <a:ln w="9525">
            <a:noFill/>
            <a:miter lim="800000"/>
            <a:headEnd/>
            <a:tailEnd/>
          </a:ln>
        </p:spPr>
        <p:txBody>
          <a:bodyPr wrap="square">
            <a:spAutoFit/>
          </a:bodyPr>
          <a:lstStyle/>
          <a:p>
            <a:pPr algn="ctr"/>
            <a:endParaRPr lang="en-US" sz="2400" dirty="0">
              <a:latin typeface="Times New Roman" pitchFamily="18" charset="0"/>
              <a:cs typeface="Times New Roman" pitchFamily="18" charset="0"/>
            </a:endParaRPr>
          </a:p>
          <a:p>
            <a:pPr algn="ctr"/>
            <a:r>
              <a:rPr lang="en-US" sz="4400" b="1" dirty="0">
                <a:latin typeface="Times New Roman" pitchFamily="18" charset="0"/>
                <a:cs typeface="Times New Roman" pitchFamily="18" charset="0"/>
              </a:rPr>
              <a:t> </a:t>
            </a:r>
            <a:r>
              <a:rPr lang="en-US" sz="4400" b="1" dirty="0">
                <a:solidFill>
                  <a:srgbClr val="002060"/>
                </a:solidFill>
                <a:latin typeface="Times New Roman" pitchFamily="18" charset="0"/>
                <a:cs typeface="Times New Roman" pitchFamily="18" charset="0"/>
              </a:rPr>
              <a:t>To enroll in FSA</a:t>
            </a:r>
          </a:p>
          <a:p>
            <a:pPr algn="ctr"/>
            <a:endParaRPr lang="en-US" sz="2800" dirty="0">
              <a:solidFill>
                <a:srgbClr val="002060"/>
              </a:solidFill>
              <a:latin typeface="Times New Roman" pitchFamily="18" charset="0"/>
              <a:cs typeface="Times New Roman" pitchFamily="18" charset="0"/>
            </a:endParaRPr>
          </a:p>
          <a:p>
            <a:pPr algn="ctr"/>
            <a:r>
              <a:rPr lang="en-US" sz="3200" dirty="0">
                <a:solidFill>
                  <a:srgbClr val="002060"/>
                </a:solidFill>
                <a:latin typeface="Times New Roman" pitchFamily="18" charset="0"/>
                <a:cs typeface="Times New Roman" pitchFamily="18" charset="0"/>
              </a:rPr>
              <a:t>Visit their Web site at</a:t>
            </a:r>
            <a:r>
              <a:rPr lang="en-US" sz="3200" dirty="0">
                <a:solidFill>
                  <a:srgbClr val="002060"/>
                </a:solidFill>
              </a:rPr>
              <a:t>:</a:t>
            </a:r>
          </a:p>
          <a:p>
            <a:pPr marL="0" lvl="1" algn="ctr"/>
            <a:endParaRPr lang="en-US" sz="3200" dirty="0">
              <a:solidFill>
                <a:srgbClr val="002060"/>
              </a:solidFill>
              <a:latin typeface="Times New Roman" pitchFamily="18" charset="0"/>
              <a:cs typeface="Times New Roman" pitchFamily="18" charset="0"/>
              <a:hlinkClick r:id="rId3"/>
            </a:endParaRPr>
          </a:p>
          <a:p>
            <a:pPr marL="0" lvl="1" algn="ctr"/>
            <a:r>
              <a:rPr lang="en-US" sz="3200" dirty="0">
                <a:solidFill>
                  <a:srgbClr val="002060"/>
                </a:solidFill>
                <a:latin typeface="Times New Roman" pitchFamily="18" charset="0"/>
                <a:cs typeface="Times New Roman" pitchFamily="18" charset="0"/>
                <a:hlinkClick r:id="rId3"/>
              </a:rPr>
              <a:t>https://www.fsafeds.com/fsafeds/index.asp</a:t>
            </a:r>
            <a:endParaRPr lang="en-US" sz="3200" dirty="0">
              <a:solidFill>
                <a:srgbClr val="002060"/>
              </a:solidFill>
              <a:latin typeface="Times New Roman" pitchFamily="18" charset="0"/>
              <a:cs typeface="Times New Roman" pitchFamily="18" charset="0"/>
            </a:endParaRPr>
          </a:p>
          <a:p>
            <a:pPr marL="0" lvl="1" algn="ctr"/>
            <a:endParaRPr lang="en-US" sz="2400" b="1" dirty="0">
              <a:solidFill>
                <a:srgbClr val="002060"/>
              </a:solidFill>
              <a:latin typeface="Times New Roman" pitchFamily="18" charset="0"/>
              <a:cs typeface="Times New Roman" pitchFamily="18" charset="0"/>
            </a:endParaRPr>
          </a:p>
          <a:p>
            <a:pPr marL="0" lvl="1" algn="ctr"/>
            <a:endParaRPr lang="en-US" sz="2400" b="1" dirty="0">
              <a:latin typeface="Times New Roman" pitchFamily="18" charset="0"/>
              <a:cs typeface="Times New Roman" pitchFamily="18" charset="0"/>
            </a:endParaRPr>
          </a:p>
          <a:p>
            <a:pPr marL="0" lvl="1" algn="ctr"/>
            <a:endParaRPr lang="en-US" sz="2400" b="1" dirty="0">
              <a:latin typeface="Times New Roman" pitchFamily="18" charset="0"/>
              <a:cs typeface="Times New Roman" pitchFamily="18" charset="0"/>
            </a:endParaRPr>
          </a:p>
          <a:p>
            <a:pPr algn="ctr"/>
            <a:endParaRPr lang="en-US" sz="2400" dirty="0">
              <a:latin typeface="Times New Roman" pitchFamily="18" charset="0"/>
              <a:cs typeface="Times New Roman" pitchFamily="18" charset="0"/>
            </a:endParaRPr>
          </a:p>
          <a:p>
            <a:pPr>
              <a:lnSpc>
                <a:spcPts val="1925"/>
              </a:lnSpc>
            </a:pPr>
            <a:endParaRPr lang="en-US" sz="1600" dirty="0"/>
          </a:p>
        </p:txBody>
      </p:sp>
    </p:spTree>
    <p:extLst>
      <p:ext uri="{BB962C8B-B14F-4D97-AF65-F5344CB8AC3E}">
        <p14:creationId xmlns:p14="http://schemas.microsoft.com/office/powerpoint/2010/main" val="254411069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276225" y="1059255"/>
            <a:ext cx="8397875" cy="5189145"/>
          </a:xfrm>
        </p:spPr>
        <p:txBody>
          <a:bodyPr/>
          <a:lstStyle/>
          <a:p>
            <a:pPr marL="640080" lvl="1" indent="-283464" algn="ctr">
              <a:spcBef>
                <a:spcPts val="1800"/>
              </a:spcBef>
              <a:buNone/>
            </a:pPr>
            <a:r>
              <a:rPr lang="en-US" sz="4800" dirty="0">
                <a:solidFill>
                  <a:srgbClr val="002060"/>
                </a:solidFill>
                <a:latin typeface="Times New Roman" pitchFamily="18" charset="0"/>
                <a:ea typeface="+mn-ea"/>
                <a:cs typeface="Times New Roman" pitchFamily="18" charset="0"/>
              </a:rPr>
              <a:t>Federal Long Term Care Insurance Program </a:t>
            </a:r>
            <a:r>
              <a:rPr lang="en-US" sz="4800" dirty="0">
                <a:solidFill>
                  <a:srgbClr val="002060"/>
                </a:solidFill>
                <a:latin typeface="Times New Roman" pitchFamily="18" charset="0"/>
                <a:cs typeface="Times New Roman" pitchFamily="18" charset="0"/>
              </a:rPr>
              <a:t>(FLTCI) </a:t>
            </a:r>
            <a:endParaRPr lang="en-US" sz="4800" dirty="0">
              <a:solidFill>
                <a:srgbClr val="002060"/>
              </a:solidFill>
              <a:latin typeface="Times New Roman" pitchFamily="18" charset="0"/>
              <a:ea typeface="+mn-ea"/>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62</a:t>
            </a:fld>
            <a:endParaRPr lang="en-US">
              <a:solidFill>
                <a:srgbClr val="E3DED1"/>
              </a:solidFill>
            </a:endParaRPr>
          </a:p>
        </p:txBody>
      </p:sp>
      <p:pic>
        <p:nvPicPr>
          <p:cNvPr id="59395" name="Picture 5" descr="C:\Documents and Settings\kilgoret\Local Settings\Temporary Internet Files\Content.IE5\G9ZGXCR7\MPj04075010000[1].jpg"/>
          <p:cNvPicPr>
            <a:picLocks noChangeAspect="1" noChangeArrowheads="1"/>
          </p:cNvPicPr>
          <p:nvPr/>
        </p:nvPicPr>
        <p:blipFill>
          <a:blip r:embed="rId3" cstate="print"/>
          <a:srcRect/>
          <a:stretch>
            <a:fillRect/>
          </a:stretch>
        </p:blipFill>
        <p:spPr bwMode="auto">
          <a:xfrm>
            <a:off x="1981202" y="2590800"/>
            <a:ext cx="5468937" cy="3643746"/>
          </a:xfrm>
          <a:prstGeom prst="rect">
            <a:avLst/>
          </a:prstGeom>
          <a:ln>
            <a:noFill/>
          </a:ln>
          <a:effectLst/>
        </p:spPr>
      </p:pic>
    </p:spTree>
    <p:extLst>
      <p:ext uri="{BB962C8B-B14F-4D97-AF65-F5344CB8AC3E}">
        <p14:creationId xmlns:p14="http://schemas.microsoft.com/office/powerpoint/2010/main" val="90510147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987552" y="310896"/>
            <a:ext cx="7772400" cy="838894"/>
          </a:xfrm>
        </p:spPr>
        <p:txBody>
          <a:bodyPr/>
          <a:lstStyle/>
          <a:p>
            <a:pPr marL="342900" indent="-342900" algn="ctr"/>
            <a:r>
              <a:rPr lang="en-US" sz="2800" i="0" dirty="0">
                <a:latin typeface="Times New Roman" pitchFamily="18" charset="0"/>
                <a:cs typeface="Times New Roman" pitchFamily="18" charset="0"/>
              </a:rPr>
              <a:t>Federal Long Term Care Insurance </a:t>
            </a:r>
            <a:br>
              <a:rPr lang="en-US" sz="2800" i="0" dirty="0">
                <a:latin typeface="Times New Roman" pitchFamily="18" charset="0"/>
                <a:cs typeface="Times New Roman" pitchFamily="18" charset="0"/>
              </a:rPr>
            </a:br>
            <a:r>
              <a:rPr lang="en-US" sz="2800" i="0" dirty="0">
                <a:latin typeface="Times New Roman" pitchFamily="18" charset="0"/>
                <a:cs typeface="Times New Roman" pitchFamily="18" charset="0"/>
              </a:rPr>
              <a:t>Program (FLTCIP)</a:t>
            </a:r>
          </a:p>
        </p:txBody>
      </p:sp>
      <p:sp>
        <p:nvSpPr>
          <p:cNvPr id="60419" name="Content Placeholder 2"/>
          <p:cNvSpPr>
            <a:spLocks noGrp="1"/>
          </p:cNvSpPr>
          <p:nvPr>
            <p:ph idx="1"/>
          </p:nvPr>
        </p:nvSpPr>
        <p:spPr>
          <a:xfrm>
            <a:off x="276225" y="1294646"/>
            <a:ext cx="8397875" cy="4953754"/>
          </a:xfrm>
        </p:spPr>
        <p:txBody>
          <a:bodyPr/>
          <a:lstStyle/>
          <a:p>
            <a:pPr>
              <a:buNone/>
            </a:pPr>
            <a:r>
              <a:rPr lang="en-US" sz="4000" dirty="0">
                <a:solidFill>
                  <a:srgbClr val="002060"/>
                </a:solidFill>
                <a:latin typeface="Times New Roman" pitchFamily="18" charset="0"/>
                <a:cs typeface="Times New Roman" pitchFamily="18" charset="0"/>
              </a:rPr>
              <a:t>FLTCIP</a:t>
            </a:r>
            <a:r>
              <a:rPr lang="en-US" sz="2400" b="0" dirty="0">
                <a:solidFill>
                  <a:srgbClr val="002060"/>
                </a:solidFill>
                <a:latin typeface="Times New Roman" pitchFamily="18" charset="0"/>
                <a:cs typeface="Times New Roman" pitchFamily="18" charset="0"/>
              </a:rPr>
              <a:t> provides: </a:t>
            </a:r>
          </a:p>
          <a:p>
            <a:pPr lvl="1">
              <a:buFont typeface="Wingdings" pitchFamily="2" charset="2"/>
              <a:buChar char="§"/>
            </a:pPr>
            <a:r>
              <a:rPr lang="en-US" b="0" dirty="0" smtClean="0">
                <a:solidFill>
                  <a:srgbClr val="002060"/>
                </a:solidFill>
                <a:latin typeface="Times New Roman" pitchFamily="18" charset="0"/>
                <a:cs typeface="Times New Roman" pitchFamily="18" charset="0"/>
              </a:rPr>
              <a:t>Long term care insurance to help pay for costs of care when enrollees need help with activities they perform every day</a:t>
            </a:r>
          </a:p>
          <a:p>
            <a:pPr lvl="1">
              <a:buFont typeface="Wingdings" pitchFamily="2" charset="2"/>
              <a:buChar char="§"/>
            </a:pPr>
            <a:r>
              <a:rPr lang="en-US" b="0" dirty="0" smtClean="0">
                <a:solidFill>
                  <a:srgbClr val="002060"/>
                </a:solidFill>
                <a:latin typeface="Times New Roman" pitchFamily="18" charset="0"/>
                <a:cs typeface="Times New Roman" pitchFamily="18" charset="0"/>
              </a:rPr>
              <a:t>Or you have a severe cognitive impairment, such as Alzheimer's disease</a:t>
            </a:r>
          </a:p>
          <a:p>
            <a:pPr>
              <a:buFont typeface="Wingdings" pitchFamily="2" charset="2"/>
              <a:buChar char="§"/>
            </a:pPr>
            <a:r>
              <a:rPr lang="en-US" sz="2400" b="0" dirty="0">
                <a:solidFill>
                  <a:srgbClr val="002060"/>
                </a:solidFill>
                <a:latin typeface="Times New Roman" pitchFamily="18" charset="0"/>
                <a:cs typeface="Times New Roman" pitchFamily="18" charset="0"/>
              </a:rPr>
              <a:t>Most employees must first be eligible for the FEHB Program </a:t>
            </a:r>
          </a:p>
          <a:p>
            <a:pPr>
              <a:buFont typeface="Wingdings" pitchFamily="2" charset="2"/>
              <a:buChar char="§"/>
            </a:pPr>
            <a:r>
              <a:rPr lang="en-US" sz="2400" b="0" dirty="0">
                <a:solidFill>
                  <a:srgbClr val="002060"/>
                </a:solidFill>
                <a:latin typeface="Times New Roman" pitchFamily="18" charset="0"/>
                <a:cs typeface="Times New Roman" pitchFamily="18" charset="0"/>
              </a:rPr>
              <a:t>Certain medical conditions, or combinations of conditions, will prevent some people from being approved for coverage</a:t>
            </a:r>
          </a:p>
          <a:p>
            <a:pPr marL="0" indent="0" algn="ctr">
              <a:buNone/>
            </a:pPr>
            <a:r>
              <a:rPr lang="en-US" sz="2400" b="0" dirty="0">
                <a:solidFill>
                  <a:srgbClr val="002060"/>
                </a:solidFill>
                <a:latin typeface="Times New Roman" pitchFamily="18" charset="0"/>
                <a:cs typeface="Times New Roman" pitchFamily="18" charset="0"/>
              </a:rPr>
              <a:t>To enroll in FLTCIP</a:t>
            </a:r>
          </a:p>
          <a:p>
            <a:pPr marL="0" indent="0" algn="ctr">
              <a:buNone/>
            </a:pPr>
            <a:r>
              <a:rPr lang="en-US" sz="2400" b="0" dirty="0">
                <a:solidFill>
                  <a:srgbClr val="002060"/>
                </a:solidFill>
                <a:latin typeface="Times New Roman" pitchFamily="18" charset="0"/>
                <a:cs typeface="Times New Roman" pitchFamily="18" charset="0"/>
              </a:rPr>
              <a:t>Visit the website at </a:t>
            </a:r>
            <a:r>
              <a:rPr lang="en-US" sz="2400" b="0" dirty="0">
                <a:solidFill>
                  <a:srgbClr val="002060"/>
                </a:solidFill>
                <a:latin typeface="Times New Roman" pitchFamily="18" charset="0"/>
                <a:cs typeface="Times New Roman" pitchFamily="18" charset="0"/>
                <a:hlinkClick r:id="rId3"/>
              </a:rPr>
              <a:t>www.ltcfeds.com</a:t>
            </a:r>
            <a:r>
              <a:rPr lang="en-US" sz="2400" b="0" dirty="0">
                <a:solidFill>
                  <a:srgbClr val="002060"/>
                </a:solidFill>
                <a:latin typeface="Times New Roman" pitchFamily="18" charset="0"/>
                <a:cs typeface="Times New Roman" pitchFamily="18" charset="0"/>
              </a:rPr>
              <a:t> or</a:t>
            </a:r>
          </a:p>
          <a:p>
            <a:pPr marL="0" indent="0" algn="ctr">
              <a:buNone/>
            </a:pPr>
            <a:r>
              <a:rPr lang="en-US" sz="2400" b="0" dirty="0">
                <a:solidFill>
                  <a:srgbClr val="002060"/>
                </a:solidFill>
                <a:latin typeface="Times New Roman" pitchFamily="18" charset="0"/>
                <a:cs typeface="Times New Roman" pitchFamily="18" charset="0"/>
              </a:rPr>
              <a:t>Call 1-800-582-3337 </a:t>
            </a:r>
          </a:p>
          <a:p>
            <a:pPr>
              <a:buFont typeface="Wingdings" pitchFamily="2" charset="2"/>
              <a:buChar char="§"/>
            </a:pPr>
            <a:endParaRPr lang="en-US" sz="2400" b="0" dirty="0">
              <a:solidFill>
                <a:srgbClr val="002060"/>
              </a:solidFill>
              <a:latin typeface="Times New Roman" pitchFamily="18" charset="0"/>
              <a:cs typeface="Times New Roman" pitchFamily="18" charset="0"/>
            </a:endParaRPr>
          </a:p>
          <a:p>
            <a:endParaRPr lang="en-US" sz="2400" b="0"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63</a:t>
            </a:fld>
            <a:endParaRPr lang="en-US">
              <a:solidFill>
                <a:srgbClr val="E3DED1"/>
              </a:solidFill>
            </a:endParaRPr>
          </a:p>
        </p:txBody>
      </p:sp>
    </p:spTree>
    <p:extLst>
      <p:ext uri="{BB962C8B-B14F-4D97-AF65-F5344CB8AC3E}">
        <p14:creationId xmlns:p14="http://schemas.microsoft.com/office/powerpoint/2010/main" val="22288198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590800" y="1752600"/>
            <a:ext cx="4028572" cy="4577143"/>
          </a:xfrm>
          <a:prstGeom prst="rect">
            <a:avLst/>
          </a:prstGeom>
        </p:spPr>
      </p:pic>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64</a:t>
            </a:fld>
            <a:endParaRPr lang="en-US" dirty="0">
              <a:solidFill>
                <a:schemeClr val="bg2"/>
              </a:solidFill>
            </a:endParaRPr>
          </a:p>
        </p:txBody>
      </p:sp>
      <p:sp>
        <p:nvSpPr>
          <p:cNvPr id="6" name="TextBox 5"/>
          <p:cNvSpPr txBox="1"/>
          <p:nvPr/>
        </p:nvSpPr>
        <p:spPr>
          <a:xfrm>
            <a:off x="1702050" y="376577"/>
            <a:ext cx="7525333" cy="646331"/>
          </a:xfrm>
          <a:prstGeom prst="rect">
            <a:avLst/>
          </a:prstGeom>
          <a:noFill/>
        </p:spPr>
        <p:txBody>
          <a:bodyPr wrap="square" rtlCol="0">
            <a:spAutoFit/>
          </a:bodyPr>
          <a:lstStyle/>
          <a:p>
            <a:pPr algn="ctr"/>
            <a:r>
              <a:rPr lang="en-US" sz="3600" b="1" dirty="0" smtClean="0">
                <a:solidFill>
                  <a:srgbClr val="002060"/>
                </a:solidFill>
                <a:latin typeface="’Times New Roman’"/>
              </a:rPr>
              <a:t>Employee Assistance Program</a:t>
            </a:r>
            <a:endParaRPr lang="en-US" sz="3600" b="1" dirty="0">
              <a:solidFill>
                <a:srgbClr val="002060"/>
              </a:solidFill>
              <a:latin typeface="’Times New Roman’"/>
            </a:endParaRPr>
          </a:p>
        </p:txBody>
      </p:sp>
    </p:spTree>
    <p:extLst>
      <p:ext uri="{BB962C8B-B14F-4D97-AF65-F5344CB8AC3E}">
        <p14:creationId xmlns:p14="http://schemas.microsoft.com/office/powerpoint/2010/main" val="42812712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Assistance Program </a:t>
            </a:r>
            <a:endParaRPr lang="en-US" dirty="0"/>
          </a:p>
        </p:txBody>
      </p:sp>
      <p:sp>
        <p:nvSpPr>
          <p:cNvPr id="3" name="Content Placeholder 2"/>
          <p:cNvSpPr>
            <a:spLocks noGrp="1"/>
          </p:cNvSpPr>
          <p:nvPr>
            <p:ph idx="1"/>
          </p:nvPr>
        </p:nvSpPr>
        <p:spPr/>
        <p:txBody>
          <a:bodyPr/>
          <a:lstStyle/>
          <a:p>
            <a:r>
              <a:rPr lang="en-US" sz="2400" dirty="0" smtClean="0">
                <a:solidFill>
                  <a:srgbClr val="002060"/>
                </a:solidFill>
                <a:latin typeface="’Times New Roman’"/>
              </a:rPr>
              <a:t>24 hour Convenient access by Phone or on the Web</a:t>
            </a:r>
          </a:p>
          <a:p>
            <a:pPr lvl="1"/>
            <a:r>
              <a:rPr lang="en-US" sz="2400" b="0" dirty="0" smtClean="0">
                <a:solidFill>
                  <a:srgbClr val="002060"/>
                </a:solidFill>
                <a:latin typeface="Times New Roman" panose="02020603050405020304" pitchFamily="18" charset="0"/>
                <a:cs typeface="Times New Roman" panose="02020603050405020304" pitchFamily="18" charset="0"/>
              </a:rPr>
              <a:t>1-866-580-9078</a:t>
            </a:r>
            <a:endParaRPr lang="en-US" sz="2400" b="0" dirty="0">
              <a:solidFill>
                <a:srgbClr val="002060"/>
              </a:solidFill>
              <a:latin typeface="Times New Roman" panose="02020603050405020304" pitchFamily="18" charset="0"/>
              <a:cs typeface="Times New Roman" panose="02020603050405020304" pitchFamily="18" charset="0"/>
            </a:endParaRPr>
          </a:p>
          <a:p>
            <a:pPr lvl="1"/>
            <a:r>
              <a:rPr lang="en-US" sz="2400" b="0">
                <a:solidFill>
                  <a:srgbClr val="002060"/>
                </a:solidFill>
                <a:latin typeface="Times New Roman" panose="02020603050405020304" pitchFamily="18" charset="0"/>
                <a:cs typeface="Times New Roman" panose="02020603050405020304" pitchFamily="18" charset="0"/>
              </a:rPr>
              <a:t> </a:t>
            </a:r>
            <a:r>
              <a:rPr lang="en-US" sz="2400" b="0" smtClean="0">
                <a:solidFill>
                  <a:srgbClr val="002060"/>
                </a:solidFill>
                <a:latin typeface="Times New Roman" panose="02020603050405020304" pitchFamily="18" charset="0"/>
                <a:cs typeface="Times New Roman" panose="02020603050405020304" pitchFamily="18" charset="0"/>
              </a:rPr>
              <a:t>www.afpc.af.mil/EAP</a:t>
            </a:r>
            <a:endParaRPr lang="en-US" sz="2400" b="0" dirty="0">
              <a:solidFill>
                <a:srgbClr val="002060"/>
              </a:solidFill>
              <a:latin typeface="Times New Roman" panose="02020603050405020304" pitchFamily="18" charset="0"/>
              <a:cs typeface="Times New Roman" panose="02020603050405020304" pitchFamily="18" charset="0"/>
            </a:endParaRPr>
          </a:p>
          <a:p>
            <a:r>
              <a:rPr lang="en-US" sz="2400" dirty="0" smtClean="0">
                <a:solidFill>
                  <a:srgbClr val="002060"/>
                </a:solidFill>
                <a:latin typeface="’Times New Roman’"/>
              </a:rPr>
              <a:t>Services Provided:</a:t>
            </a:r>
          </a:p>
          <a:p>
            <a:pPr lvl="1"/>
            <a:r>
              <a:rPr lang="en-US" sz="2400" b="0" dirty="0" smtClean="0">
                <a:solidFill>
                  <a:srgbClr val="002060"/>
                </a:solidFill>
                <a:latin typeface="Times New Roman" panose="02020603050405020304" pitchFamily="18" charset="0"/>
                <a:cs typeface="Times New Roman" panose="02020603050405020304" pitchFamily="18" charset="0"/>
              </a:rPr>
              <a:t>Counseling Services</a:t>
            </a:r>
          </a:p>
          <a:p>
            <a:pPr lvl="1"/>
            <a:r>
              <a:rPr lang="en-US" sz="2400" b="0" dirty="0" smtClean="0">
                <a:solidFill>
                  <a:srgbClr val="002060"/>
                </a:solidFill>
                <a:latin typeface="Times New Roman" panose="02020603050405020304" pitchFamily="18" charset="0"/>
                <a:cs typeface="Times New Roman" panose="02020603050405020304" pitchFamily="18" charset="0"/>
              </a:rPr>
              <a:t>Financial and Legal Services</a:t>
            </a:r>
          </a:p>
          <a:p>
            <a:pPr lvl="1"/>
            <a:r>
              <a:rPr lang="en-US" sz="2400" b="0" dirty="0" smtClean="0">
                <a:solidFill>
                  <a:srgbClr val="002060"/>
                </a:solidFill>
                <a:latin typeface="Times New Roman" panose="02020603050405020304" pitchFamily="18" charset="0"/>
                <a:cs typeface="Times New Roman" panose="02020603050405020304" pitchFamily="18" charset="0"/>
              </a:rPr>
              <a:t>Health and Wellness Presentations and Orientations</a:t>
            </a:r>
          </a:p>
          <a:p>
            <a:pPr lvl="1"/>
            <a:r>
              <a:rPr lang="en-US" sz="2400" b="0" dirty="0" smtClean="0">
                <a:solidFill>
                  <a:srgbClr val="002060"/>
                </a:solidFill>
                <a:latin typeface="Times New Roman" panose="02020603050405020304" pitchFamily="18" charset="0"/>
                <a:cs typeface="Times New Roman" panose="02020603050405020304" pitchFamily="18" charset="0"/>
              </a:rPr>
              <a:t>Supervisor and Risk Management Consultation</a:t>
            </a:r>
          </a:p>
          <a:p>
            <a:pPr lvl="1"/>
            <a:r>
              <a:rPr lang="en-US" sz="2400" b="0" dirty="0" smtClean="0">
                <a:solidFill>
                  <a:srgbClr val="002060"/>
                </a:solidFill>
                <a:latin typeface="Times New Roman" panose="02020603050405020304" pitchFamily="18" charset="0"/>
                <a:cs typeface="Times New Roman" panose="02020603050405020304" pitchFamily="18" charset="0"/>
              </a:rPr>
              <a:t>Crisis Response</a:t>
            </a:r>
          </a:p>
          <a:p>
            <a:pPr lvl="1"/>
            <a:r>
              <a:rPr lang="en-US" sz="2400" b="0" dirty="0" smtClean="0">
                <a:solidFill>
                  <a:srgbClr val="002060"/>
                </a:solidFill>
                <a:latin typeface="Times New Roman" panose="02020603050405020304" pitchFamily="18" charset="0"/>
                <a:cs typeface="Times New Roman" panose="02020603050405020304" pitchFamily="18" charset="0"/>
              </a:rPr>
              <a:t>Referrals to resources for everyday life issues</a:t>
            </a:r>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65</a:t>
            </a:fld>
            <a:endParaRPr lang="en-US" dirty="0">
              <a:solidFill>
                <a:schemeClr val="bg2"/>
              </a:solidFill>
            </a:endParaRPr>
          </a:p>
        </p:txBody>
      </p:sp>
    </p:spTree>
    <p:extLst>
      <p:ext uri="{BB962C8B-B14F-4D97-AF65-F5344CB8AC3E}">
        <p14:creationId xmlns:p14="http://schemas.microsoft.com/office/powerpoint/2010/main" val="22198494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a:xfrm>
            <a:off x="276225" y="1195057"/>
            <a:ext cx="8397875" cy="5053343"/>
          </a:xfrm>
        </p:spPr>
        <p:txBody>
          <a:bodyPr/>
          <a:lstStyle/>
          <a:p>
            <a:pPr marL="685800" lvl="1" indent="-283464" algn="ctr">
              <a:spcBef>
                <a:spcPts val="1800"/>
              </a:spcBef>
              <a:buNone/>
            </a:pPr>
            <a:r>
              <a:rPr lang="en-US" sz="5400" dirty="0">
                <a:solidFill>
                  <a:srgbClr val="002060"/>
                </a:solidFill>
                <a:latin typeface="Times New Roman" pitchFamily="18" charset="0"/>
                <a:ea typeface="+mn-ea"/>
                <a:cs typeface="Times New Roman" pitchFamily="18" charset="0"/>
              </a:rPr>
              <a:t>Federal Leave Program</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66</a:t>
            </a:fld>
            <a:endParaRPr lang="en-US">
              <a:solidFill>
                <a:srgbClr val="E3DED1"/>
              </a:solidFill>
            </a:endParaRPr>
          </a:p>
        </p:txBody>
      </p:sp>
      <p:pic>
        <p:nvPicPr>
          <p:cNvPr id="4" name="Picture 3" descr="VACATION.jpg"/>
          <p:cNvPicPr>
            <a:picLocks noChangeAspect="1"/>
          </p:cNvPicPr>
          <p:nvPr/>
        </p:nvPicPr>
        <p:blipFill>
          <a:blip r:embed="rId3" cstate="print"/>
          <a:stretch>
            <a:fillRect/>
          </a:stretch>
        </p:blipFill>
        <p:spPr>
          <a:xfrm>
            <a:off x="1774203" y="2211342"/>
            <a:ext cx="5540992" cy="36766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3299179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marL="342900" indent="-342900" algn="ctr"/>
            <a:r>
              <a:rPr lang="en-US" i="0" dirty="0" smtClean="0">
                <a:latin typeface="Times New Roman" pitchFamily="18" charset="0"/>
                <a:cs typeface="Times New Roman" pitchFamily="18" charset="0"/>
              </a:rPr>
              <a:t>Federal Leave Program</a:t>
            </a:r>
          </a:p>
        </p:txBody>
      </p:sp>
      <p:sp>
        <p:nvSpPr>
          <p:cNvPr id="63491" name="Content Placeholder 2"/>
          <p:cNvSpPr>
            <a:spLocks noGrp="1"/>
          </p:cNvSpPr>
          <p:nvPr>
            <p:ph idx="1"/>
          </p:nvPr>
        </p:nvSpPr>
        <p:spPr/>
        <p:txBody>
          <a:bodyPr/>
          <a:lstStyle/>
          <a:p>
            <a:pPr>
              <a:buFont typeface="Wingdings" pitchFamily="2" charset="2"/>
              <a:buNone/>
            </a:pPr>
            <a:r>
              <a:rPr lang="en-US" sz="3200" dirty="0">
                <a:solidFill>
                  <a:srgbClr val="002060"/>
                </a:solidFill>
                <a:latin typeface="Times New Roman" pitchFamily="18" charset="0"/>
                <a:cs typeface="Times New Roman" pitchFamily="18" charset="0"/>
              </a:rPr>
              <a:t>Full-time employee </a:t>
            </a:r>
            <a:r>
              <a:rPr lang="en-US" sz="3200" b="0" dirty="0">
                <a:solidFill>
                  <a:srgbClr val="002060"/>
                </a:solidFill>
                <a:latin typeface="Times New Roman" pitchFamily="18" charset="0"/>
                <a:cs typeface="Times New Roman" pitchFamily="18" charset="0"/>
              </a:rPr>
              <a:t>leave entitlements:</a:t>
            </a:r>
          </a:p>
          <a:p>
            <a:pPr algn="ctr">
              <a:buNone/>
            </a:pPr>
            <a:r>
              <a:rPr lang="en-US" sz="2800" i="1" u="sng" kern="1200" dirty="0">
                <a:solidFill>
                  <a:srgbClr val="002060"/>
                </a:solidFill>
                <a:latin typeface="Times New Roman" pitchFamily="18" charset="0"/>
                <a:cs typeface="Times New Roman" pitchFamily="18" charset="0"/>
              </a:rPr>
              <a:t>Annual Leave</a:t>
            </a:r>
            <a:r>
              <a:rPr lang="en-US" sz="2800" i="1" kern="1200" dirty="0">
                <a:solidFill>
                  <a:srgbClr val="002060"/>
                </a:solidFill>
                <a:latin typeface="Times New Roman" pitchFamily="18" charset="0"/>
                <a:cs typeface="Times New Roman" pitchFamily="18" charset="0"/>
              </a:rPr>
              <a:t> earned </a:t>
            </a:r>
            <a:r>
              <a:rPr lang="en-US" sz="2800" i="1" dirty="0">
                <a:solidFill>
                  <a:srgbClr val="002060"/>
                </a:solidFill>
                <a:latin typeface="Times New Roman" pitchFamily="18" charset="0"/>
                <a:cs typeface="Times New Roman" pitchFamily="18" charset="0"/>
              </a:rPr>
              <a:t>per pay period</a:t>
            </a:r>
            <a:r>
              <a:rPr lang="en-US" sz="2400" b="0" dirty="0">
                <a:solidFill>
                  <a:srgbClr val="002060"/>
                </a:solidFill>
                <a:latin typeface="Times New Roman" pitchFamily="18" charset="0"/>
                <a:cs typeface="Times New Roman" pitchFamily="18" charset="0"/>
              </a:rPr>
              <a:t>: </a:t>
            </a:r>
          </a:p>
          <a:p>
            <a:endParaRPr lang="en-US" sz="2400" b="0"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67</a:t>
            </a:fld>
            <a:endParaRPr lang="en-US">
              <a:solidFill>
                <a:srgbClr val="E3DED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85884200"/>
              </p:ext>
            </p:extLst>
          </p:nvPr>
        </p:nvGraphicFramePr>
        <p:xfrm>
          <a:off x="842361" y="2911582"/>
          <a:ext cx="7456230" cy="1755633"/>
        </p:xfrm>
        <a:graphic>
          <a:graphicData uri="http://schemas.openxmlformats.org/drawingml/2006/table">
            <a:tbl>
              <a:tblPr firstRow="1" bandRow="1">
                <a:tableStyleId>{5940675A-B579-460E-94D1-54222C63F5DA}</a:tableStyleId>
              </a:tblPr>
              <a:tblGrid>
                <a:gridCol w="4491639">
                  <a:extLst>
                    <a:ext uri="{9D8B030D-6E8A-4147-A177-3AD203B41FA5}">
                      <a16:colId xmlns:a16="http://schemas.microsoft.com/office/drawing/2014/main" val="20000"/>
                    </a:ext>
                  </a:extLst>
                </a:gridCol>
                <a:gridCol w="2964591">
                  <a:extLst>
                    <a:ext uri="{9D8B030D-6E8A-4147-A177-3AD203B41FA5}">
                      <a16:colId xmlns:a16="http://schemas.microsoft.com/office/drawing/2014/main" val="20001"/>
                    </a:ext>
                  </a:extLst>
                </a:gridCol>
              </a:tblGrid>
              <a:tr h="585211">
                <a:tc>
                  <a:txBody>
                    <a:bodyPr/>
                    <a:lstStyle/>
                    <a:p>
                      <a:pPr algn="l"/>
                      <a:r>
                        <a:rPr lang="en-US" sz="2400" b="0" kern="1200" dirty="0" smtClean="0">
                          <a:solidFill>
                            <a:srgbClr val="002060"/>
                          </a:solidFill>
                          <a:latin typeface="Times New Roman" pitchFamily="18" charset="0"/>
                          <a:ea typeface="+mn-ea"/>
                          <a:cs typeface="Times New Roman" pitchFamily="18" charset="0"/>
                        </a:rPr>
                        <a:t>Less than 3 years federal service </a:t>
                      </a:r>
                    </a:p>
                  </a:txBody>
                  <a:tcPr/>
                </a:tc>
                <a:tc>
                  <a:txBody>
                    <a:bodyPr/>
                    <a:lstStyle/>
                    <a:p>
                      <a:pPr algn="ctr"/>
                      <a:r>
                        <a:rPr lang="en-US" sz="2400" b="0" kern="1200" dirty="0" smtClean="0">
                          <a:solidFill>
                            <a:srgbClr val="002060"/>
                          </a:solidFill>
                          <a:latin typeface="Times New Roman" pitchFamily="18" charset="0"/>
                          <a:ea typeface="+mn-ea"/>
                          <a:cs typeface="Times New Roman" pitchFamily="18" charset="0"/>
                        </a:rPr>
                        <a:t>4 Hours</a:t>
                      </a:r>
                    </a:p>
                  </a:txBody>
                  <a:tcPr/>
                </a:tc>
                <a:extLst>
                  <a:ext uri="{0D108BD9-81ED-4DB2-BD59-A6C34878D82A}">
                    <a16:rowId xmlns:a16="http://schemas.microsoft.com/office/drawing/2014/main" val="10000"/>
                  </a:ext>
                </a:extLst>
              </a:tr>
              <a:tr h="585211">
                <a:tc>
                  <a:txBody>
                    <a:bodyPr/>
                    <a:lstStyle/>
                    <a:p>
                      <a:pPr algn="l"/>
                      <a:r>
                        <a:rPr lang="en-US" sz="2400" b="0" kern="1200" dirty="0" smtClean="0">
                          <a:solidFill>
                            <a:srgbClr val="002060"/>
                          </a:solidFill>
                          <a:latin typeface="Times New Roman" pitchFamily="18" charset="0"/>
                          <a:ea typeface="+mn-ea"/>
                          <a:cs typeface="Times New Roman" pitchFamily="18" charset="0"/>
                        </a:rPr>
                        <a:t>3-15 years federal service </a:t>
                      </a:r>
                    </a:p>
                  </a:txBody>
                  <a:tcPr/>
                </a:tc>
                <a:tc>
                  <a:txBody>
                    <a:bodyPr/>
                    <a:lstStyle/>
                    <a:p>
                      <a:pPr algn="ctr"/>
                      <a:r>
                        <a:rPr lang="en-US" sz="2400" b="0" kern="1200" dirty="0" smtClean="0">
                          <a:solidFill>
                            <a:srgbClr val="002060"/>
                          </a:solidFill>
                          <a:latin typeface="Times New Roman" pitchFamily="18" charset="0"/>
                          <a:ea typeface="+mn-ea"/>
                          <a:cs typeface="Times New Roman" pitchFamily="18" charset="0"/>
                        </a:rPr>
                        <a:t>6 Hours</a:t>
                      </a:r>
                    </a:p>
                  </a:txBody>
                  <a:tcPr/>
                </a:tc>
                <a:extLst>
                  <a:ext uri="{0D108BD9-81ED-4DB2-BD59-A6C34878D82A}">
                    <a16:rowId xmlns:a16="http://schemas.microsoft.com/office/drawing/2014/main" val="10001"/>
                  </a:ext>
                </a:extLst>
              </a:tr>
              <a:tr h="585211">
                <a:tc>
                  <a:txBody>
                    <a:bodyPr/>
                    <a:lstStyle/>
                    <a:p>
                      <a:pPr algn="l"/>
                      <a:r>
                        <a:rPr lang="en-US" sz="2400" b="0" kern="1200" dirty="0" smtClean="0">
                          <a:solidFill>
                            <a:srgbClr val="002060"/>
                          </a:solidFill>
                          <a:latin typeface="Times New Roman" pitchFamily="18" charset="0"/>
                          <a:ea typeface="+mn-ea"/>
                          <a:cs typeface="Times New Roman" pitchFamily="18" charset="0"/>
                        </a:rPr>
                        <a:t>15 years or more federal service </a:t>
                      </a:r>
                    </a:p>
                  </a:txBody>
                  <a:tcPr/>
                </a:tc>
                <a:tc>
                  <a:txBody>
                    <a:bodyPr/>
                    <a:lstStyle/>
                    <a:p>
                      <a:pPr algn="ctr"/>
                      <a:r>
                        <a:rPr lang="en-US" sz="2400" b="0" kern="1200" dirty="0" smtClean="0">
                          <a:solidFill>
                            <a:srgbClr val="002060"/>
                          </a:solidFill>
                          <a:latin typeface="Times New Roman" pitchFamily="18" charset="0"/>
                          <a:ea typeface="+mn-ea"/>
                          <a:cs typeface="Times New Roman" pitchFamily="18" charset="0"/>
                        </a:rPr>
                        <a:t>8 Hours</a:t>
                      </a:r>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381000" y="4980754"/>
            <a:ext cx="8378952" cy="954107"/>
          </a:xfrm>
          <a:prstGeom prst="rect">
            <a:avLst/>
          </a:prstGeom>
        </p:spPr>
        <p:txBody>
          <a:bodyPr wrap="square">
            <a:spAutoFit/>
          </a:bodyPr>
          <a:lstStyle/>
          <a:p>
            <a:pPr algn="ctr">
              <a:buNone/>
            </a:pPr>
            <a:r>
              <a:rPr lang="en-US" sz="2800" b="1" i="1" u="sng" dirty="0">
                <a:solidFill>
                  <a:srgbClr val="002060"/>
                </a:solidFill>
                <a:latin typeface="Times New Roman" pitchFamily="18" charset="0"/>
                <a:cs typeface="Times New Roman" pitchFamily="18" charset="0"/>
              </a:rPr>
              <a:t>Sick Leave</a:t>
            </a:r>
            <a:r>
              <a:rPr lang="en-US" sz="2800" b="1" i="1" dirty="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always 4 hours per pay period regardless of years of creditable civil service.</a:t>
            </a:r>
          </a:p>
        </p:txBody>
      </p:sp>
    </p:spTree>
    <p:extLst>
      <p:ext uri="{BB962C8B-B14F-4D97-AF65-F5344CB8AC3E}">
        <p14:creationId xmlns:p14="http://schemas.microsoft.com/office/powerpoint/2010/main" val="259273556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marL="342900" indent="-342900" algn="ctr"/>
            <a:r>
              <a:rPr lang="en-US" i="0" dirty="0" smtClean="0">
                <a:latin typeface="Times New Roman" pitchFamily="18" charset="0"/>
                <a:cs typeface="Times New Roman" pitchFamily="18" charset="0"/>
              </a:rPr>
              <a:t>Federal Leave Program</a:t>
            </a:r>
          </a:p>
        </p:txBody>
      </p:sp>
      <p:sp>
        <p:nvSpPr>
          <p:cNvPr id="64515" name="Content Placeholder 2"/>
          <p:cNvSpPr>
            <a:spLocks noGrp="1"/>
          </p:cNvSpPr>
          <p:nvPr>
            <p:ph idx="1"/>
          </p:nvPr>
        </p:nvSpPr>
        <p:spPr/>
        <p:txBody>
          <a:bodyPr/>
          <a:lstStyle/>
          <a:p>
            <a:pPr marL="0" indent="0" eaLnBrk="1" hangingPunct="1">
              <a:spcBef>
                <a:spcPct val="0"/>
              </a:spcBef>
              <a:buClrTx/>
              <a:buSzTx/>
              <a:buNone/>
            </a:pPr>
            <a:r>
              <a:rPr lang="en-US" sz="3200" kern="1200" dirty="0">
                <a:solidFill>
                  <a:srgbClr val="002060"/>
                </a:solidFill>
                <a:latin typeface="Times New Roman" pitchFamily="18" charset="0"/>
                <a:cs typeface="Times New Roman" pitchFamily="18" charset="0"/>
              </a:rPr>
              <a:t>Part-time employee </a:t>
            </a:r>
            <a:r>
              <a:rPr lang="en-US" sz="3200" b="0" kern="1200" dirty="0">
                <a:solidFill>
                  <a:srgbClr val="002060"/>
                </a:solidFill>
                <a:latin typeface="Times New Roman" pitchFamily="18" charset="0"/>
                <a:cs typeface="Times New Roman" pitchFamily="18" charset="0"/>
              </a:rPr>
              <a:t>leave entitlements:</a:t>
            </a:r>
          </a:p>
          <a:p>
            <a:pPr marL="0" indent="0" eaLnBrk="1" hangingPunct="1">
              <a:spcBef>
                <a:spcPct val="0"/>
              </a:spcBef>
              <a:buClrTx/>
              <a:buSzTx/>
              <a:buNone/>
            </a:pPr>
            <a:endParaRPr lang="en-US" sz="1000" b="0" i="1" u="sng" kern="1200" dirty="0">
              <a:solidFill>
                <a:srgbClr val="002060"/>
              </a:solidFill>
              <a:latin typeface="Times New Roman" pitchFamily="18" charset="0"/>
              <a:cs typeface="Times New Roman" pitchFamily="18" charset="0"/>
            </a:endParaRPr>
          </a:p>
          <a:p>
            <a:pPr marL="0" indent="0" eaLnBrk="1" hangingPunct="1">
              <a:spcBef>
                <a:spcPct val="0"/>
              </a:spcBef>
              <a:buClrTx/>
              <a:buSzTx/>
              <a:buNone/>
            </a:pPr>
            <a:r>
              <a:rPr lang="en-US" sz="2800" i="1" u="sng" kern="1200" dirty="0">
                <a:solidFill>
                  <a:srgbClr val="002060"/>
                </a:solidFill>
                <a:latin typeface="Times New Roman" pitchFamily="18" charset="0"/>
                <a:cs typeface="Times New Roman" pitchFamily="18" charset="0"/>
              </a:rPr>
              <a:t>Annual Leave</a:t>
            </a:r>
            <a:r>
              <a:rPr lang="en-US" sz="2800" i="1" kern="1200" dirty="0">
                <a:solidFill>
                  <a:srgbClr val="002060"/>
                </a:solidFill>
                <a:latin typeface="Times New Roman" pitchFamily="18" charset="0"/>
                <a:cs typeface="Times New Roman" pitchFamily="18" charset="0"/>
              </a:rPr>
              <a:t> </a:t>
            </a:r>
            <a:r>
              <a:rPr lang="en-US" sz="2800" kern="1200" dirty="0">
                <a:solidFill>
                  <a:srgbClr val="002060"/>
                </a:solidFill>
                <a:latin typeface="Times New Roman" pitchFamily="18" charset="0"/>
                <a:cs typeface="Times New Roman" pitchFamily="18" charset="0"/>
              </a:rPr>
              <a:t>per pay period</a:t>
            </a:r>
            <a:r>
              <a:rPr lang="en-US" sz="2400" b="0" kern="1200" dirty="0">
                <a:solidFill>
                  <a:srgbClr val="002060"/>
                </a:solidFill>
                <a:latin typeface="Times New Roman" pitchFamily="18" charset="0"/>
                <a:cs typeface="Times New Roman" pitchFamily="18" charset="0"/>
              </a:rPr>
              <a:t>: </a:t>
            </a:r>
          </a:p>
          <a:p>
            <a:pPr>
              <a:buNone/>
            </a:pPr>
            <a:endParaRPr lang="en-US" sz="2400" i="1" u="sng" dirty="0">
              <a:solidFill>
                <a:srgbClr val="002060"/>
              </a:solidFill>
              <a:latin typeface="Times New Roman" pitchFamily="18" charset="0"/>
              <a:cs typeface="Times New Roman" pitchFamily="18" charset="0"/>
            </a:endParaRPr>
          </a:p>
          <a:p>
            <a:pPr>
              <a:buNone/>
            </a:pPr>
            <a:endParaRPr lang="en-US" sz="2400" i="1" u="sng" dirty="0">
              <a:solidFill>
                <a:srgbClr val="002060"/>
              </a:solidFill>
              <a:latin typeface="Times New Roman" pitchFamily="18" charset="0"/>
              <a:cs typeface="Times New Roman" pitchFamily="18" charset="0"/>
            </a:endParaRPr>
          </a:p>
          <a:p>
            <a:pPr>
              <a:buNone/>
            </a:pPr>
            <a:endParaRPr lang="en-US" sz="2400" i="1" u="sng" dirty="0">
              <a:solidFill>
                <a:srgbClr val="002060"/>
              </a:solidFill>
              <a:latin typeface="Times New Roman" pitchFamily="18" charset="0"/>
              <a:cs typeface="Times New Roman" pitchFamily="18" charset="0"/>
            </a:endParaRPr>
          </a:p>
          <a:p>
            <a:pPr>
              <a:buNone/>
            </a:pPr>
            <a:endParaRPr lang="en-US" sz="2400" i="1" u="sng" dirty="0">
              <a:solidFill>
                <a:srgbClr val="002060"/>
              </a:solidFill>
              <a:latin typeface="Times New Roman" pitchFamily="18" charset="0"/>
              <a:cs typeface="Times New Roman" pitchFamily="18" charset="0"/>
            </a:endParaRPr>
          </a:p>
          <a:p>
            <a:pPr>
              <a:spcBef>
                <a:spcPts val="0"/>
              </a:spcBef>
              <a:buNone/>
            </a:pPr>
            <a:r>
              <a:rPr lang="en-US" sz="2800" i="1" u="sng" dirty="0">
                <a:solidFill>
                  <a:srgbClr val="002060"/>
                </a:solidFill>
                <a:latin typeface="Times New Roman" pitchFamily="18" charset="0"/>
                <a:cs typeface="Times New Roman" pitchFamily="18" charset="0"/>
              </a:rPr>
              <a:t>Sick Leave</a:t>
            </a:r>
            <a:r>
              <a:rPr lang="en-US" sz="2800" b="0" i="1" dirty="0">
                <a:solidFill>
                  <a:srgbClr val="002060"/>
                </a:solidFill>
                <a:latin typeface="Times New Roman" pitchFamily="18" charset="0"/>
                <a:cs typeface="Times New Roman" pitchFamily="18" charset="0"/>
              </a:rPr>
              <a:t> </a:t>
            </a:r>
            <a:r>
              <a:rPr lang="en-US" sz="2400" b="0" dirty="0">
                <a:solidFill>
                  <a:srgbClr val="002060"/>
                </a:solidFill>
                <a:latin typeface="Times New Roman" pitchFamily="18" charset="0"/>
                <a:cs typeface="Times New Roman" pitchFamily="18" charset="0"/>
              </a:rPr>
              <a:t>will always be 1 hour for every 20 hours worked</a:t>
            </a:r>
            <a:r>
              <a:rPr lang="en-US" sz="2400" b="0" i="1" dirty="0">
                <a:solidFill>
                  <a:srgbClr val="002060"/>
                </a:solidFill>
                <a:latin typeface="Times New Roman" pitchFamily="18" charset="0"/>
                <a:cs typeface="Times New Roman" pitchFamily="18" charset="0"/>
              </a:rPr>
              <a:t>.</a:t>
            </a:r>
            <a:r>
              <a:rPr lang="en-US" sz="2400" b="0" dirty="0">
                <a:solidFill>
                  <a:srgbClr val="002060"/>
                </a:solidFill>
                <a:latin typeface="Times New Roman" pitchFamily="18" charset="0"/>
                <a:cs typeface="Times New Roman" pitchFamily="18" charset="0"/>
              </a:rPr>
              <a:t> </a:t>
            </a:r>
          </a:p>
          <a:p>
            <a:pPr>
              <a:spcBef>
                <a:spcPts val="0"/>
              </a:spcBef>
              <a:buNone/>
            </a:pPr>
            <a:endParaRPr lang="en-US" sz="3200" kern="1200" dirty="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endParaRPr>
          </a:p>
          <a:p>
            <a:pPr>
              <a:spcBef>
                <a:spcPts val="0"/>
              </a:spcBef>
              <a:buNone/>
            </a:pPr>
            <a:r>
              <a:rPr lang="en-US" sz="2400" kern="1200" dirty="0">
                <a:solidFill>
                  <a:srgbClr val="002060"/>
                </a:solidFill>
                <a:latin typeface="Times New Roman" pitchFamily="18" charset="0"/>
                <a:cs typeface="Times New Roman" pitchFamily="18" charset="0"/>
              </a:rPr>
              <a:t>Intermittent employees </a:t>
            </a:r>
            <a:r>
              <a:rPr lang="en-US" b="0" dirty="0" smtClean="0">
                <a:solidFill>
                  <a:srgbClr val="002060"/>
                </a:solidFill>
                <a:latin typeface="Times New Roman" pitchFamily="18" charset="0"/>
                <a:cs typeface="Times New Roman" pitchFamily="18" charset="0"/>
              </a:rPr>
              <a:t>are not entitled to accrue annual or sick leave.</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68</a:t>
            </a:fld>
            <a:endParaRPr lang="en-US">
              <a:solidFill>
                <a:srgbClr val="E3DED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849414274"/>
              </p:ext>
            </p:extLst>
          </p:nvPr>
        </p:nvGraphicFramePr>
        <p:xfrm>
          <a:off x="398462" y="2848056"/>
          <a:ext cx="8153400" cy="1755633"/>
        </p:xfrm>
        <a:graphic>
          <a:graphicData uri="http://schemas.openxmlformats.org/drawingml/2006/table">
            <a:tbl>
              <a:tblPr firstRow="1" bandRow="1">
                <a:tableStyleId>{5940675A-B579-460E-94D1-54222C63F5DA}</a:tableStyleId>
              </a:tblPr>
              <a:tblGrid>
                <a:gridCol w="43434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585211">
                <a:tc>
                  <a:txBody>
                    <a:bodyPr/>
                    <a:lstStyle/>
                    <a:p>
                      <a:pPr algn="ctr"/>
                      <a:r>
                        <a:rPr lang="en-US" sz="2400" b="0" kern="1200" dirty="0" smtClean="0">
                          <a:solidFill>
                            <a:srgbClr val="002060"/>
                          </a:solidFill>
                          <a:latin typeface="Times New Roman" pitchFamily="18" charset="0"/>
                          <a:ea typeface="+mn-ea"/>
                          <a:cs typeface="Times New Roman" pitchFamily="18" charset="0"/>
                        </a:rPr>
                        <a:t>Less than 3 years federal service </a:t>
                      </a:r>
                    </a:p>
                  </a:txBody>
                  <a:tcPr/>
                </a:tc>
                <a:tc>
                  <a:txBody>
                    <a:bodyPr/>
                    <a:lstStyle/>
                    <a:p>
                      <a:pPr algn="ctr"/>
                      <a:r>
                        <a:rPr lang="en-US" sz="2400" b="0" kern="1200" dirty="0" smtClean="0">
                          <a:solidFill>
                            <a:srgbClr val="002060"/>
                          </a:solidFill>
                          <a:latin typeface="Times New Roman" pitchFamily="18" charset="0"/>
                          <a:ea typeface="+mn-ea"/>
                          <a:cs typeface="Times New Roman" pitchFamily="18" charset="0"/>
                        </a:rPr>
                        <a:t>1 Hour</a:t>
                      </a:r>
                      <a:r>
                        <a:rPr lang="en-US" sz="2400" b="0" kern="1200" baseline="0" dirty="0" smtClean="0">
                          <a:solidFill>
                            <a:srgbClr val="002060"/>
                          </a:solidFill>
                          <a:latin typeface="Times New Roman" pitchFamily="18" charset="0"/>
                          <a:ea typeface="+mn-ea"/>
                          <a:cs typeface="Times New Roman" pitchFamily="18" charset="0"/>
                        </a:rPr>
                        <a:t> per 20 hours worked</a:t>
                      </a:r>
                      <a:endParaRPr lang="en-US" sz="2400" b="0" kern="1200" dirty="0" smtClean="0">
                        <a:solidFill>
                          <a:srgbClr val="002060"/>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0"/>
                  </a:ext>
                </a:extLst>
              </a:tr>
              <a:tr h="585211">
                <a:tc>
                  <a:txBody>
                    <a:bodyPr/>
                    <a:lstStyle/>
                    <a:p>
                      <a:pPr algn="ctr"/>
                      <a:r>
                        <a:rPr lang="en-US" sz="2400" b="0" kern="1200" dirty="0" smtClean="0">
                          <a:solidFill>
                            <a:srgbClr val="002060"/>
                          </a:solidFill>
                          <a:latin typeface="Times New Roman" pitchFamily="18" charset="0"/>
                          <a:ea typeface="+mn-ea"/>
                          <a:cs typeface="Times New Roman" pitchFamily="18" charset="0"/>
                        </a:rPr>
                        <a:t>3-15 years federal service</a:t>
                      </a:r>
                    </a:p>
                  </a:txBody>
                  <a:tcPr/>
                </a:tc>
                <a:tc>
                  <a:txBody>
                    <a:bodyPr/>
                    <a:lstStyle/>
                    <a:p>
                      <a:pPr algn="ctr"/>
                      <a:r>
                        <a:rPr lang="en-US" sz="2400" b="0" kern="1200" dirty="0" smtClean="0">
                          <a:solidFill>
                            <a:srgbClr val="002060"/>
                          </a:solidFill>
                          <a:latin typeface="Times New Roman" pitchFamily="18" charset="0"/>
                          <a:ea typeface="+mn-ea"/>
                          <a:cs typeface="Times New Roman" pitchFamily="18" charset="0"/>
                        </a:rPr>
                        <a:t>1 Hour</a:t>
                      </a:r>
                      <a:r>
                        <a:rPr lang="en-US" sz="2400" b="0" kern="1200" baseline="0" dirty="0" smtClean="0">
                          <a:solidFill>
                            <a:srgbClr val="002060"/>
                          </a:solidFill>
                          <a:latin typeface="Times New Roman" pitchFamily="18" charset="0"/>
                          <a:ea typeface="+mn-ea"/>
                          <a:cs typeface="Times New Roman" pitchFamily="18" charset="0"/>
                        </a:rPr>
                        <a:t> per 13 hours worked</a:t>
                      </a:r>
                      <a:endParaRPr lang="en-US" sz="2400" b="0" kern="1200" dirty="0" smtClean="0">
                        <a:solidFill>
                          <a:srgbClr val="002060"/>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1"/>
                  </a:ext>
                </a:extLst>
              </a:tr>
              <a:tr h="585211">
                <a:tc>
                  <a:txBody>
                    <a:bodyPr/>
                    <a:lstStyle/>
                    <a:p>
                      <a:pPr algn="ctr"/>
                      <a:r>
                        <a:rPr lang="en-US" sz="2400" b="0" kern="1200" dirty="0" smtClean="0">
                          <a:solidFill>
                            <a:srgbClr val="002060"/>
                          </a:solidFill>
                          <a:latin typeface="Times New Roman" pitchFamily="18" charset="0"/>
                          <a:ea typeface="+mn-ea"/>
                          <a:cs typeface="Times New Roman" pitchFamily="18" charset="0"/>
                        </a:rPr>
                        <a:t>15 years or more federal service </a:t>
                      </a:r>
                    </a:p>
                  </a:txBody>
                  <a:tcPr/>
                </a:tc>
                <a:tc>
                  <a:txBody>
                    <a:bodyPr/>
                    <a:lstStyle/>
                    <a:p>
                      <a:pPr algn="ctr"/>
                      <a:r>
                        <a:rPr lang="en-US" sz="2400" b="0" kern="1200" dirty="0" smtClean="0">
                          <a:solidFill>
                            <a:srgbClr val="002060"/>
                          </a:solidFill>
                          <a:latin typeface="Times New Roman" pitchFamily="18" charset="0"/>
                          <a:ea typeface="+mn-ea"/>
                          <a:cs typeface="Times New Roman" pitchFamily="18" charset="0"/>
                        </a:rPr>
                        <a:t>1 Hour</a:t>
                      </a:r>
                      <a:r>
                        <a:rPr lang="en-US" sz="2400" b="0" kern="1200" baseline="0" dirty="0" smtClean="0">
                          <a:solidFill>
                            <a:srgbClr val="002060"/>
                          </a:solidFill>
                          <a:latin typeface="Times New Roman" pitchFamily="18" charset="0"/>
                          <a:ea typeface="+mn-ea"/>
                          <a:cs typeface="Times New Roman" pitchFamily="18" charset="0"/>
                        </a:rPr>
                        <a:t> per 10 hours worked</a:t>
                      </a:r>
                      <a:endParaRPr lang="en-US" sz="2400" b="0" kern="1200" dirty="0" smtClean="0">
                        <a:solidFill>
                          <a:srgbClr val="002060"/>
                        </a:solidFill>
                        <a:latin typeface="Times New Roman" pitchFamily="18" charset="0"/>
                        <a:ea typeface="+mn-ea"/>
                        <a:cs typeface="Times New Roman"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0761629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SF 180: Request Pertaining to Military Records</a:t>
            </a:r>
            <a:endParaRPr lang="en-US" sz="2400" dirty="0"/>
          </a:p>
        </p:txBody>
      </p:sp>
      <p:sp>
        <p:nvSpPr>
          <p:cNvPr id="3" name="Content Placeholder 2"/>
          <p:cNvSpPr>
            <a:spLocks noGrp="1"/>
          </p:cNvSpPr>
          <p:nvPr>
            <p:ph idx="1"/>
          </p:nvPr>
        </p:nvSpPr>
        <p:spPr/>
        <p:txBody>
          <a:bodyPr/>
          <a:lstStyle/>
          <a:p>
            <a:pPr marL="688975" lvl="1">
              <a:spcBef>
                <a:spcPct val="20000"/>
              </a:spcBef>
              <a:buFont typeface="Wingdings" pitchFamily="2" charset="2"/>
              <a:buChar char="§"/>
            </a:pPr>
            <a:r>
              <a:rPr lang="en-US" sz="2400" b="0" dirty="0">
                <a:solidFill>
                  <a:srgbClr val="000099"/>
                </a:solidFill>
                <a:latin typeface="Times New Roman" pitchFamily="18" charset="0"/>
                <a:cs typeface="Times New Roman" pitchFamily="18" charset="0"/>
              </a:rPr>
              <a:t>Reserve &amp; National Guard Service only</a:t>
            </a:r>
          </a:p>
          <a:p>
            <a:pPr marL="1027113" lvl="2">
              <a:spcBef>
                <a:spcPct val="20000"/>
              </a:spcBef>
              <a:spcAft>
                <a:spcPts val="600"/>
              </a:spcAft>
              <a:buFont typeface="Wingdings" pitchFamily="2" charset="2"/>
              <a:buChar char="§"/>
            </a:pPr>
            <a:r>
              <a:rPr lang="en-US" sz="2000" b="0" dirty="0">
                <a:solidFill>
                  <a:srgbClr val="000099"/>
                </a:solidFill>
                <a:latin typeface="Times New Roman" pitchFamily="18" charset="0"/>
                <a:cs typeface="Times New Roman" pitchFamily="18" charset="0"/>
              </a:rPr>
              <a:t>This form is for employees who have reserve/guard time in the armed forces.  </a:t>
            </a:r>
          </a:p>
          <a:p>
            <a:pPr marL="688975" lvl="1">
              <a:spcBef>
                <a:spcPct val="20000"/>
              </a:spcBef>
              <a:spcAft>
                <a:spcPts val="600"/>
              </a:spcAft>
              <a:buFont typeface="Wingdings" pitchFamily="2" charset="2"/>
              <a:buChar char="§"/>
            </a:pPr>
            <a:r>
              <a:rPr lang="en-US" sz="2400" b="0" dirty="0">
                <a:solidFill>
                  <a:srgbClr val="000099"/>
                </a:solidFill>
                <a:latin typeface="Times New Roman" pitchFamily="18" charset="0"/>
                <a:cs typeface="Times New Roman" pitchFamily="18" charset="0"/>
              </a:rPr>
              <a:t>Verified time will be credited towards your service computation date for </a:t>
            </a:r>
            <a:r>
              <a:rPr lang="en-US" sz="2400" dirty="0">
                <a:solidFill>
                  <a:srgbClr val="000099"/>
                </a:solidFill>
                <a:latin typeface="Times New Roman" pitchFamily="18" charset="0"/>
                <a:cs typeface="Times New Roman" pitchFamily="18" charset="0"/>
              </a:rPr>
              <a:t>leave* purposes only </a:t>
            </a:r>
            <a:r>
              <a:rPr lang="en-US" sz="2400" b="0" dirty="0">
                <a:solidFill>
                  <a:srgbClr val="000099"/>
                </a:solidFill>
                <a:latin typeface="Times New Roman" pitchFamily="18" charset="0"/>
                <a:cs typeface="Times New Roman" pitchFamily="18" charset="0"/>
              </a:rPr>
              <a:t>(retroactive to date of submission to our office). </a:t>
            </a:r>
          </a:p>
          <a:p>
            <a:pPr marL="688975" lvl="1">
              <a:spcBef>
                <a:spcPct val="20000"/>
              </a:spcBef>
              <a:spcAft>
                <a:spcPts val="600"/>
              </a:spcAft>
              <a:buFont typeface="Wingdings" pitchFamily="2" charset="2"/>
              <a:buChar char="§"/>
            </a:pPr>
            <a:r>
              <a:rPr lang="en-US" sz="2400" b="0" dirty="0">
                <a:solidFill>
                  <a:srgbClr val="000099"/>
                </a:solidFill>
                <a:latin typeface="Times New Roman" pitchFamily="18" charset="0"/>
                <a:cs typeface="Times New Roman" pitchFamily="18" charset="0"/>
              </a:rPr>
              <a:t>Optional, but highly beneficial.</a:t>
            </a:r>
          </a:p>
          <a:p>
            <a:pPr marL="688975" lvl="1">
              <a:spcBef>
                <a:spcPct val="20000"/>
              </a:spcBef>
            </a:pPr>
            <a:endParaRPr lang="en-US" sz="2400" b="0" dirty="0">
              <a:solidFill>
                <a:srgbClr val="000099"/>
              </a:solidFill>
              <a:latin typeface="Times New Roman" pitchFamily="18" charset="0"/>
              <a:cs typeface="Times New Roman" pitchFamily="18" charset="0"/>
            </a:endParaRPr>
          </a:p>
          <a:p>
            <a:pPr marL="688975" lvl="1">
              <a:spcBef>
                <a:spcPct val="20000"/>
              </a:spcBef>
              <a:buNone/>
            </a:pPr>
            <a:r>
              <a:rPr lang="en-US" sz="2000" b="0" i="1" dirty="0">
                <a:solidFill>
                  <a:srgbClr val="000099"/>
                </a:solidFill>
                <a:latin typeface="Times New Roman" pitchFamily="18" charset="0"/>
                <a:cs typeface="Times New Roman" pitchFamily="18" charset="0"/>
              </a:rPr>
              <a:t>*</a:t>
            </a:r>
            <a:r>
              <a:rPr lang="en-US" sz="2800" b="0" i="1" dirty="0">
                <a:solidFill>
                  <a:srgbClr val="000099"/>
                </a:solidFill>
                <a:latin typeface="Times New Roman" pitchFamily="18" charset="0"/>
                <a:cs typeface="Times New Roman" pitchFamily="18" charset="0"/>
              </a:rPr>
              <a:t>This does not affect your civil service retirement time which </a:t>
            </a:r>
            <a:r>
              <a:rPr lang="en-US" sz="2800" b="0" i="1" dirty="0" smtClean="0">
                <a:solidFill>
                  <a:srgbClr val="000099"/>
                </a:solidFill>
                <a:latin typeface="Times New Roman" pitchFamily="18" charset="0"/>
                <a:cs typeface="Times New Roman" pitchFamily="18" charset="0"/>
              </a:rPr>
              <a:t>was </a:t>
            </a:r>
            <a:r>
              <a:rPr lang="en-US" sz="2800" b="0" i="1" dirty="0">
                <a:solidFill>
                  <a:srgbClr val="000099"/>
                </a:solidFill>
                <a:latin typeface="Times New Roman" pitchFamily="18" charset="0"/>
                <a:cs typeface="Times New Roman" pitchFamily="18" charset="0"/>
              </a:rPr>
              <a:t>discussed </a:t>
            </a:r>
            <a:r>
              <a:rPr lang="en-US" sz="2800" b="0" i="1" dirty="0" smtClean="0">
                <a:solidFill>
                  <a:srgbClr val="000099"/>
                </a:solidFill>
                <a:latin typeface="Times New Roman" pitchFamily="18" charset="0"/>
                <a:cs typeface="Times New Roman" pitchFamily="18" charset="0"/>
              </a:rPr>
              <a:t>earlier </a:t>
            </a:r>
            <a:r>
              <a:rPr lang="en-US" sz="2800" b="0" i="1" dirty="0">
                <a:solidFill>
                  <a:srgbClr val="000099"/>
                </a:solidFill>
                <a:latin typeface="Times New Roman" pitchFamily="18" charset="0"/>
                <a:cs typeface="Times New Roman" pitchFamily="18" charset="0"/>
              </a:rPr>
              <a:t>in the briefing</a:t>
            </a:r>
          </a:p>
          <a:p>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69</a:t>
            </a:fld>
            <a:endParaRPr lang="en-US" dirty="0">
              <a:solidFill>
                <a:schemeClr val="bg2"/>
              </a:solidFill>
            </a:endParaRPr>
          </a:p>
        </p:txBody>
      </p:sp>
    </p:spTree>
    <p:extLst>
      <p:ext uri="{BB962C8B-B14F-4D97-AF65-F5344CB8AC3E}">
        <p14:creationId xmlns:p14="http://schemas.microsoft.com/office/powerpoint/2010/main" val="2921357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73128" y="223838"/>
            <a:ext cx="7143750" cy="1004887"/>
          </a:xfrm>
        </p:spPr>
        <p:txBody>
          <a:bodyPr/>
          <a:lstStyle/>
          <a:p>
            <a:pPr algn="ctr"/>
            <a:r>
              <a:rPr lang="en-US" i="0" dirty="0" smtClean="0">
                <a:latin typeface="Times New Roman" pitchFamily="18" charset="0"/>
                <a:cs typeface="Times New Roman" pitchFamily="18" charset="0"/>
              </a:rPr>
              <a:t>DCPDS Interface w/ DEERS &amp; DCPS</a:t>
            </a:r>
          </a:p>
        </p:txBody>
      </p:sp>
      <p:sp>
        <p:nvSpPr>
          <p:cNvPr id="13315" name="Content Placeholder 2"/>
          <p:cNvSpPr>
            <a:spLocks noGrp="1"/>
          </p:cNvSpPr>
          <p:nvPr>
            <p:ph idx="1"/>
          </p:nvPr>
        </p:nvSpPr>
        <p:spPr/>
        <p:txBody>
          <a:bodyPr/>
          <a:lstStyle/>
          <a:p>
            <a:pPr lvl="2">
              <a:spcAft>
                <a:spcPts val="600"/>
              </a:spcAft>
              <a:buNone/>
            </a:pPr>
            <a:endParaRPr lang="en-US" b="0" dirty="0">
              <a:solidFill>
                <a:srgbClr val="002060"/>
              </a:solidFill>
              <a:latin typeface="Times New Roman" pitchFamily="18" charset="0"/>
              <a:cs typeface="Times New Roman" pitchFamily="18" charset="0"/>
            </a:endParaRPr>
          </a:p>
          <a:p>
            <a:pPr lvl="3"/>
            <a:endParaRPr lang="en-US" dirty="0" smtClean="0">
              <a:solidFill>
                <a:srgbClr val="002060"/>
              </a:solidFill>
              <a:latin typeface="Times New Roman" pitchFamily="18" charset="0"/>
              <a:cs typeface="Times New Roman" pitchFamily="18" charset="0"/>
            </a:endParaRPr>
          </a:p>
        </p:txBody>
      </p:sp>
      <p:sp>
        <p:nvSpPr>
          <p:cNvPr id="5" name="Slide Number Placeholder 4"/>
          <p:cNvSpPr>
            <a:spLocks noGrp="1"/>
          </p:cNvSpPr>
          <p:nvPr>
            <p:ph type="sldNum" sz="quarter" idx="10"/>
          </p:nvPr>
        </p:nvSpPr>
        <p:spPr/>
        <p:txBody>
          <a:bodyPr/>
          <a:lstStyle/>
          <a:p>
            <a:pPr>
              <a:defRPr/>
            </a:pPr>
            <a:fld id="{E24ABE19-D73F-4138-B261-57F5204349F0}" type="slidenum">
              <a:rPr lang="en-US" smtClean="0"/>
              <a:pPr>
                <a:defRPr/>
              </a:pPr>
              <a:t>7</a:t>
            </a:fld>
            <a:endParaRPr lang="en-US">
              <a:solidFill>
                <a:srgbClr val="E3DED1"/>
              </a:solidFill>
            </a:endParaRPr>
          </a:p>
        </p:txBody>
      </p:sp>
      <p:pic>
        <p:nvPicPr>
          <p:cNvPr id="2" name="Picture 1"/>
          <p:cNvPicPr>
            <a:picLocks noChangeAspect="1"/>
          </p:cNvPicPr>
          <p:nvPr/>
        </p:nvPicPr>
        <p:blipFill>
          <a:blip r:embed="rId3"/>
          <a:stretch>
            <a:fillRect/>
          </a:stretch>
        </p:blipFill>
        <p:spPr>
          <a:xfrm>
            <a:off x="2384148" y="1295402"/>
            <a:ext cx="3993569" cy="2437881"/>
          </a:xfrm>
          <a:prstGeom prst="rect">
            <a:avLst/>
          </a:prstGeom>
        </p:spPr>
      </p:pic>
      <p:pic>
        <p:nvPicPr>
          <p:cNvPr id="3" name="Picture 2"/>
          <p:cNvPicPr>
            <a:picLocks noChangeAspect="1"/>
          </p:cNvPicPr>
          <p:nvPr/>
        </p:nvPicPr>
        <p:blipFill>
          <a:blip r:embed="rId4"/>
          <a:stretch>
            <a:fillRect/>
          </a:stretch>
        </p:blipFill>
        <p:spPr>
          <a:xfrm>
            <a:off x="762000" y="4623392"/>
            <a:ext cx="2362200" cy="1015408"/>
          </a:xfrm>
          <a:prstGeom prst="rect">
            <a:avLst/>
          </a:prstGeom>
        </p:spPr>
      </p:pic>
      <p:pic>
        <p:nvPicPr>
          <p:cNvPr id="4" name="Picture 3"/>
          <p:cNvPicPr>
            <a:picLocks noChangeAspect="1"/>
          </p:cNvPicPr>
          <p:nvPr/>
        </p:nvPicPr>
        <p:blipFill>
          <a:blip r:embed="rId5"/>
          <a:stretch>
            <a:fillRect/>
          </a:stretch>
        </p:blipFill>
        <p:spPr>
          <a:xfrm>
            <a:off x="5638802" y="4623392"/>
            <a:ext cx="2666999" cy="1015408"/>
          </a:xfrm>
          <a:prstGeom prst="rect">
            <a:avLst/>
          </a:prstGeom>
        </p:spPr>
      </p:pic>
      <p:cxnSp>
        <p:nvCxnSpPr>
          <p:cNvPr id="6" name="Straight Arrow Connector 5"/>
          <p:cNvCxnSpPr/>
          <p:nvPr/>
        </p:nvCxnSpPr>
        <p:spPr bwMode="auto">
          <a:xfrm flipH="1">
            <a:off x="2514600" y="3763977"/>
            <a:ext cx="914968" cy="825796"/>
          </a:xfrm>
          <a:prstGeom prst="straightConnector1">
            <a:avLst/>
          </a:prstGeom>
          <a:solidFill>
            <a:srgbClr val="FFFFFF"/>
          </a:solidFill>
          <a:ln w="69850" cap="flat" cmpd="sng" algn="ctr">
            <a:solidFill>
              <a:srgbClr val="000000"/>
            </a:solidFill>
            <a:prstDash val="solid"/>
            <a:round/>
            <a:headEnd type="none" w="med" len="med"/>
            <a:tailEnd type="triangle"/>
          </a:ln>
          <a:effectLst/>
        </p:spPr>
      </p:cxnSp>
      <p:cxnSp>
        <p:nvCxnSpPr>
          <p:cNvPr id="13" name="Straight Arrow Connector 12"/>
          <p:cNvCxnSpPr/>
          <p:nvPr/>
        </p:nvCxnSpPr>
        <p:spPr bwMode="auto">
          <a:xfrm>
            <a:off x="5544686" y="3763977"/>
            <a:ext cx="779914" cy="825796"/>
          </a:xfrm>
          <a:prstGeom prst="straightConnector1">
            <a:avLst/>
          </a:prstGeom>
          <a:solidFill>
            <a:srgbClr val="FFFFFF"/>
          </a:solidFill>
          <a:ln w="69850" cap="flat" cmpd="sng" algn="ctr">
            <a:solidFill>
              <a:srgbClr val="000000"/>
            </a:solidFill>
            <a:prstDash val="solid"/>
            <a:round/>
            <a:headEnd type="none" w="med" len="med"/>
            <a:tailEnd type="triangle"/>
          </a:ln>
          <a:effectLst/>
        </p:spPr>
      </p:cxnSp>
    </p:spTree>
    <p:extLst>
      <p:ext uri="{BB962C8B-B14F-4D97-AF65-F5344CB8AC3E}">
        <p14:creationId xmlns:p14="http://schemas.microsoft.com/office/powerpoint/2010/main" val="91852079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solidFill>
                  <a:srgbClr val="002060"/>
                </a:solidFill>
              </a:rPr>
              <a:t>SF 813: Verification of a Military Retiree’s Service </a:t>
            </a:r>
            <a:endParaRPr lang="en-US" sz="2400" dirty="0">
              <a:solidFill>
                <a:srgbClr val="002060"/>
              </a:solidFill>
            </a:endParaRPr>
          </a:p>
        </p:txBody>
      </p:sp>
      <p:sp>
        <p:nvSpPr>
          <p:cNvPr id="3" name="Content Placeholder 2"/>
          <p:cNvSpPr>
            <a:spLocks noGrp="1"/>
          </p:cNvSpPr>
          <p:nvPr>
            <p:ph idx="1"/>
          </p:nvPr>
        </p:nvSpPr>
        <p:spPr/>
        <p:txBody>
          <a:bodyPr/>
          <a:lstStyle/>
          <a:p>
            <a:pPr marL="688975" lvl="1">
              <a:spcBef>
                <a:spcPct val="20000"/>
              </a:spcBef>
              <a:buFont typeface="Wingdings" pitchFamily="2" charset="2"/>
              <a:buChar char="§"/>
            </a:pPr>
            <a:r>
              <a:rPr lang="en-US" sz="2400" b="0" dirty="0">
                <a:solidFill>
                  <a:srgbClr val="000099"/>
                </a:solidFill>
                <a:latin typeface="Times New Roman" pitchFamily="18" charset="0"/>
                <a:cs typeface="Times New Roman" pitchFamily="18" charset="0"/>
              </a:rPr>
              <a:t>Retired Active Duty Military Only  </a:t>
            </a:r>
          </a:p>
          <a:p>
            <a:pPr marL="1027113" lvl="2">
              <a:spcBef>
                <a:spcPct val="20000"/>
              </a:spcBef>
              <a:buFont typeface="Wingdings" pitchFamily="2" charset="2"/>
              <a:buChar char="§"/>
            </a:pPr>
            <a:r>
              <a:rPr lang="en-US" sz="2000" b="0" dirty="0">
                <a:solidFill>
                  <a:srgbClr val="000099"/>
                </a:solidFill>
                <a:latin typeface="Times New Roman" pitchFamily="18" charset="0"/>
                <a:cs typeface="Times New Roman" pitchFamily="18" charset="0"/>
              </a:rPr>
              <a:t>This form is used for persons who are retired from active military service.</a:t>
            </a:r>
          </a:p>
          <a:p>
            <a:pPr marL="688975" lvl="1">
              <a:spcBef>
                <a:spcPct val="20000"/>
              </a:spcBef>
              <a:buFont typeface="Wingdings" pitchFamily="2" charset="2"/>
              <a:buChar char="§"/>
            </a:pPr>
            <a:r>
              <a:rPr lang="en-US" sz="2400" b="0" smtClean="0">
                <a:solidFill>
                  <a:srgbClr val="000099"/>
                </a:solidFill>
                <a:latin typeface="Times New Roman" pitchFamily="18" charset="0"/>
                <a:cs typeface="Times New Roman" pitchFamily="18" charset="0"/>
              </a:rPr>
              <a:t>Air </a:t>
            </a:r>
            <a:r>
              <a:rPr lang="en-US" sz="2400" b="0" dirty="0">
                <a:solidFill>
                  <a:srgbClr val="000099"/>
                </a:solidFill>
                <a:latin typeface="Times New Roman" pitchFamily="18" charset="0"/>
                <a:cs typeface="Times New Roman" pitchFamily="18" charset="0"/>
              </a:rPr>
              <a:t>Force requires the SF813 be completed in order to credit your service computation date (SCD) for </a:t>
            </a:r>
            <a:r>
              <a:rPr lang="en-US" sz="2400" dirty="0">
                <a:solidFill>
                  <a:srgbClr val="000099"/>
                </a:solidFill>
                <a:latin typeface="Times New Roman" pitchFamily="18" charset="0"/>
                <a:cs typeface="Times New Roman" pitchFamily="18" charset="0"/>
              </a:rPr>
              <a:t>leave* purposes only</a:t>
            </a:r>
            <a:r>
              <a:rPr lang="en-US" sz="2400" b="0" dirty="0">
                <a:solidFill>
                  <a:srgbClr val="000099"/>
                </a:solidFill>
                <a:latin typeface="Times New Roman" pitchFamily="18" charset="0"/>
                <a:cs typeface="Times New Roman" pitchFamily="18" charset="0"/>
              </a:rPr>
              <a:t>.  </a:t>
            </a:r>
          </a:p>
          <a:p>
            <a:pPr marL="688975" lvl="1">
              <a:spcBef>
                <a:spcPct val="20000"/>
              </a:spcBef>
              <a:buFont typeface="Wingdings" pitchFamily="2" charset="2"/>
              <a:buChar char="§"/>
            </a:pPr>
            <a:r>
              <a:rPr lang="en-US" sz="2400" b="0" dirty="0">
                <a:solidFill>
                  <a:srgbClr val="000099"/>
                </a:solidFill>
                <a:latin typeface="Times New Roman" pitchFamily="18" charset="0"/>
                <a:cs typeface="Times New Roman" pitchFamily="18" charset="0"/>
              </a:rPr>
              <a:t>If you have 20 or more years of Reserve or National Guard service and will NOT receive a pension until age 60, do not complete this form.</a:t>
            </a:r>
          </a:p>
          <a:p>
            <a:pPr marL="688975" lvl="1">
              <a:spcBef>
                <a:spcPct val="20000"/>
              </a:spcBef>
            </a:pPr>
            <a:endParaRPr lang="en-US" sz="2400" b="0" dirty="0">
              <a:solidFill>
                <a:srgbClr val="000099"/>
              </a:solidFill>
              <a:latin typeface="Times New Roman" pitchFamily="18" charset="0"/>
              <a:cs typeface="Times New Roman" pitchFamily="18" charset="0"/>
            </a:endParaRPr>
          </a:p>
          <a:p>
            <a:pPr marL="688975" lvl="1">
              <a:spcBef>
                <a:spcPct val="20000"/>
              </a:spcBef>
              <a:buNone/>
            </a:pPr>
            <a:r>
              <a:rPr lang="en-US" b="0" i="1" dirty="0" smtClean="0">
                <a:solidFill>
                  <a:srgbClr val="000099"/>
                </a:solidFill>
                <a:latin typeface="Times New Roman" pitchFamily="18" charset="0"/>
                <a:cs typeface="Times New Roman" pitchFamily="18" charset="0"/>
              </a:rPr>
              <a:t>* </a:t>
            </a:r>
            <a:r>
              <a:rPr lang="en-US" sz="2400" b="0" i="1" dirty="0" smtClean="0">
                <a:solidFill>
                  <a:srgbClr val="000099"/>
                </a:solidFill>
                <a:latin typeface="Times New Roman" pitchFamily="18" charset="0"/>
                <a:cs typeface="Times New Roman" pitchFamily="18" charset="0"/>
              </a:rPr>
              <a:t>This does not affect your civil service retirement time which was discussed earlier in the briefing</a:t>
            </a:r>
          </a:p>
          <a:p>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70</a:t>
            </a:fld>
            <a:endParaRPr lang="en-US" dirty="0">
              <a:solidFill>
                <a:schemeClr val="bg2"/>
              </a:solidFill>
            </a:endParaRPr>
          </a:p>
        </p:txBody>
      </p:sp>
    </p:spTree>
    <p:extLst>
      <p:ext uri="{BB962C8B-B14F-4D97-AF65-F5344CB8AC3E}">
        <p14:creationId xmlns:p14="http://schemas.microsoft.com/office/powerpoint/2010/main" val="25695657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Holidays</a:t>
            </a:r>
            <a:endParaRPr lang="en-US" dirty="0"/>
          </a:p>
        </p:txBody>
      </p:sp>
      <p:sp>
        <p:nvSpPr>
          <p:cNvPr id="3" name="Content Placeholder 2"/>
          <p:cNvSpPr>
            <a:spLocks noGrp="1"/>
          </p:cNvSpPr>
          <p:nvPr>
            <p:ph idx="1"/>
          </p:nvPr>
        </p:nvSpPr>
        <p:spPr>
          <a:xfrm>
            <a:off x="276225" y="1149790"/>
            <a:ext cx="8397875" cy="5098610"/>
          </a:xfrm>
        </p:spPr>
        <p:txBody>
          <a:bodyPr/>
          <a:lstStyle/>
          <a:p>
            <a:pPr marL="0" lvl="0" indent="0" algn="ctr" eaLnBrk="1" hangingPunct="1">
              <a:spcBef>
                <a:spcPct val="0"/>
              </a:spcBef>
              <a:buClrTx/>
              <a:buSzTx/>
              <a:buNone/>
            </a:pPr>
            <a:endParaRPr lang="en-US" sz="2400" u="sng" kern="1200" dirty="0" smtClean="0">
              <a:solidFill>
                <a:srgbClr val="002060"/>
              </a:solidFill>
              <a:latin typeface="Times New Roman" pitchFamily="18" charset="0"/>
              <a:ea typeface="Tahoma" pitchFamily="34" charset="0"/>
              <a:cs typeface="Times New Roman" pitchFamily="18" charset="0"/>
            </a:endParaRPr>
          </a:p>
          <a:p>
            <a:pPr marL="0" lvl="0" indent="0" algn="ctr" eaLnBrk="1" hangingPunct="1">
              <a:spcBef>
                <a:spcPct val="0"/>
              </a:spcBef>
              <a:buClrTx/>
              <a:buSzTx/>
              <a:buNone/>
            </a:pPr>
            <a:r>
              <a:rPr lang="en-US" sz="2400" u="sng" kern="1200" dirty="0" smtClean="0">
                <a:solidFill>
                  <a:srgbClr val="002060"/>
                </a:solidFill>
                <a:latin typeface="Times New Roman" pitchFamily="18" charset="0"/>
                <a:ea typeface="Tahoma" pitchFamily="34" charset="0"/>
                <a:cs typeface="Times New Roman" pitchFamily="18" charset="0"/>
              </a:rPr>
              <a:t>There </a:t>
            </a:r>
            <a:r>
              <a:rPr lang="en-US" sz="2400" u="sng" kern="1200" dirty="0">
                <a:solidFill>
                  <a:srgbClr val="002060"/>
                </a:solidFill>
                <a:latin typeface="Times New Roman" pitchFamily="18" charset="0"/>
                <a:ea typeface="Tahoma" pitchFamily="34" charset="0"/>
                <a:cs typeface="Times New Roman" pitchFamily="18" charset="0"/>
              </a:rPr>
              <a:t>are 10 legal holidays each year as follows:</a:t>
            </a:r>
          </a:p>
          <a:p>
            <a:pPr marL="0" lvl="0" indent="0" algn="ctr" eaLnBrk="1" hangingPunct="1">
              <a:spcBef>
                <a:spcPct val="0"/>
              </a:spcBef>
              <a:buClrTx/>
              <a:buSzTx/>
              <a:buNone/>
            </a:pPr>
            <a:endParaRPr lang="en-US" sz="2400" kern="1200" dirty="0">
              <a:solidFill>
                <a:srgbClr val="002060"/>
              </a:solidFill>
              <a:latin typeface="Times New Roman" pitchFamily="18" charset="0"/>
              <a:ea typeface="Tahoma" pitchFamily="34" charset="0"/>
              <a:cs typeface="Times New Roman" pitchFamily="18" charset="0"/>
            </a:endParaRPr>
          </a:p>
          <a:p>
            <a:pPr marL="0" lvl="0" indent="0" algn="ctr" eaLnBrk="1" hangingPunct="1">
              <a:spcBef>
                <a:spcPct val="0"/>
              </a:spcBef>
              <a:buClrTx/>
              <a:buSzTx/>
              <a:buNone/>
            </a:pPr>
            <a:r>
              <a:rPr lang="en-US" sz="2400" kern="1200" dirty="0" smtClean="0">
                <a:solidFill>
                  <a:srgbClr val="002060"/>
                </a:solidFill>
                <a:latin typeface="Times New Roman" pitchFamily="18" charset="0"/>
                <a:ea typeface="Tahoma" pitchFamily="34" charset="0"/>
                <a:cs typeface="Times New Roman" pitchFamily="18" charset="0"/>
              </a:rPr>
              <a:t>New </a:t>
            </a:r>
            <a:r>
              <a:rPr lang="en-US" sz="2400" kern="1200" dirty="0">
                <a:solidFill>
                  <a:srgbClr val="002060"/>
                </a:solidFill>
                <a:latin typeface="Times New Roman" pitchFamily="18" charset="0"/>
                <a:ea typeface="Tahoma" pitchFamily="34" charset="0"/>
                <a:cs typeface="Times New Roman" pitchFamily="18" charset="0"/>
              </a:rPr>
              <a:t>Years Day (1 January)</a:t>
            </a:r>
          </a:p>
          <a:p>
            <a:pPr marL="0" lvl="0" indent="0" algn="ctr" eaLnBrk="1" hangingPunct="1">
              <a:spcBef>
                <a:spcPct val="0"/>
              </a:spcBef>
              <a:buClrTx/>
              <a:buSzTx/>
              <a:buNone/>
            </a:pPr>
            <a:r>
              <a:rPr lang="en-US" sz="2400" kern="1200" dirty="0">
                <a:solidFill>
                  <a:srgbClr val="002060"/>
                </a:solidFill>
                <a:latin typeface="Times New Roman" pitchFamily="18" charset="0"/>
                <a:ea typeface="Tahoma" pitchFamily="34" charset="0"/>
                <a:cs typeface="Times New Roman" pitchFamily="18" charset="0"/>
              </a:rPr>
              <a:t>Martin Luther King’s Birthday (3</a:t>
            </a:r>
            <a:r>
              <a:rPr lang="en-US" sz="2400" kern="1200" baseline="30000" dirty="0">
                <a:solidFill>
                  <a:srgbClr val="002060"/>
                </a:solidFill>
                <a:latin typeface="Times New Roman" pitchFamily="18" charset="0"/>
                <a:ea typeface="Tahoma" pitchFamily="34" charset="0"/>
                <a:cs typeface="Times New Roman" pitchFamily="18" charset="0"/>
              </a:rPr>
              <a:t>rd</a:t>
            </a:r>
            <a:r>
              <a:rPr lang="en-US" sz="2400" kern="1200" dirty="0">
                <a:solidFill>
                  <a:srgbClr val="002060"/>
                </a:solidFill>
                <a:latin typeface="Times New Roman" pitchFamily="18" charset="0"/>
                <a:ea typeface="Tahoma" pitchFamily="34" charset="0"/>
                <a:cs typeface="Times New Roman" pitchFamily="18" charset="0"/>
              </a:rPr>
              <a:t> Monday in January)</a:t>
            </a:r>
          </a:p>
          <a:p>
            <a:pPr marL="0" lvl="0" indent="0" algn="ctr" eaLnBrk="1" hangingPunct="1">
              <a:spcBef>
                <a:spcPct val="0"/>
              </a:spcBef>
              <a:buClrTx/>
              <a:buSzTx/>
              <a:buNone/>
            </a:pPr>
            <a:r>
              <a:rPr lang="en-US" sz="2400" kern="1200" dirty="0">
                <a:solidFill>
                  <a:srgbClr val="002060"/>
                </a:solidFill>
                <a:latin typeface="Times New Roman" pitchFamily="18" charset="0"/>
                <a:ea typeface="Tahoma" pitchFamily="34" charset="0"/>
                <a:cs typeface="Times New Roman" pitchFamily="18" charset="0"/>
              </a:rPr>
              <a:t>President’s Day (3</a:t>
            </a:r>
            <a:r>
              <a:rPr lang="en-US" sz="2400" kern="1200" baseline="30000" dirty="0">
                <a:solidFill>
                  <a:srgbClr val="002060"/>
                </a:solidFill>
                <a:latin typeface="Times New Roman" pitchFamily="18" charset="0"/>
                <a:ea typeface="Tahoma" pitchFamily="34" charset="0"/>
                <a:cs typeface="Times New Roman" pitchFamily="18" charset="0"/>
              </a:rPr>
              <a:t>rd</a:t>
            </a:r>
            <a:r>
              <a:rPr lang="en-US" sz="2400" kern="1200" dirty="0">
                <a:solidFill>
                  <a:srgbClr val="002060"/>
                </a:solidFill>
                <a:latin typeface="Times New Roman" pitchFamily="18" charset="0"/>
                <a:ea typeface="Tahoma" pitchFamily="34" charset="0"/>
                <a:cs typeface="Times New Roman" pitchFamily="18" charset="0"/>
              </a:rPr>
              <a:t> Monday in February)</a:t>
            </a:r>
          </a:p>
          <a:p>
            <a:pPr marL="0" lvl="0" indent="0" algn="ctr" eaLnBrk="1" hangingPunct="1">
              <a:spcBef>
                <a:spcPct val="0"/>
              </a:spcBef>
              <a:buClrTx/>
              <a:buSzTx/>
              <a:buNone/>
            </a:pPr>
            <a:r>
              <a:rPr lang="en-US" sz="2400" kern="1200" dirty="0">
                <a:solidFill>
                  <a:srgbClr val="002060"/>
                </a:solidFill>
                <a:latin typeface="Times New Roman" pitchFamily="18" charset="0"/>
                <a:ea typeface="Tahoma" pitchFamily="34" charset="0"/>
                <a:cs typeface="Times New Roman" pitchFamily="18" charset="0"/>
              </a:rPr>
              <a:t>Memorial Day (last Monday in May)</a:t>
            </a:r>
          </a:p>
          <a:p>
            <a:pPr marL="0" lvl="0" indent="0" algn="ctr" eaLnBrk="1" hangingPunct="1">
              <a:spcBef>
                <a:spcPct val="0"/>
              </a:spcBef>
              <a:buClrTx/>
              <a:buSzTx/>
              <a:buNone/>
            </a:pPr>
            <a:r>
              <a:rPr lang="en-US" sz="2400" kern="1200" dirty="0">
                <a:solidFill>
                  <a:srgbClr val="002060"/>
                </a:solidFill>
                <a:latin typeface="Times New Roman" pitchFamily="18" charset="0"/>
                <a:ea typeface="Tahoma" pitchFamily="34" charset="0"/>
                <a:cs typeface="Times New Roman" pitchFamily="18" charset="0"/>
              </a:rPr>
              <a:t>Independence Day (4 July)</a:t>
            </a:r>
          </a:p>
          <a:p>
            <a:pPr marL="0" lvl="0" indent="0" algn="ctr" eaLnBrk="1" hangingPunct="1">
              <a:spcBef>
                <a:spcPct val="0"/>
              </a:spcBef>
              <a:buClrTx/>
              <a:buSzTx/>
              <a:buNone/>
            </a:pPr>
            <a:r>
              <a:rPr lang="en-US" sz="2400" kern="1200" dirty="0">
                <a:solidFill>
                  <a:srgbClr val="002060"/>
                </a:solidFill>
                <a:latin typeface="Times New Roman" pitchFamily="18" charset="0"/>
                <a:ea typeface="Tahoma" pitchFamily="34" charset="0"/>
                <a:cs typeface="Times New Roman" pitchFamily="18" charset="0"/>
              </a:rPr>
              <a:t>Labor Day (1</a:t>
            </a:r>
            <a:r>
              <a:rPr lang="en-US" sz="2400" kern="1200" baseline="30000" dirty="0">
                <a:solidFill>
                  <a:srgbClr val="002060"/>
                </a:solidFill>
                <a:latin typeface="Times New Roman" pitchFamily="18" charset="0"/>
                <a:ea typeface="Tahoma" pitchFamily="34" charset="0"/>
                <a:cs typeface="Times New Roman" pitchFamily="18" charset="0"/>
              </a:rPr>
              <a:t>st</a:t>
            </a:r>
            <a:r>
              <a:rPr lang="en-US" sz="2400" kern="1200" dirty="0">
                <a:solidFill>
                  <a:srgbClr val="002060"/>
                </a:solidFill>
                <a:latin typeface="Times New Roman" pitchFamily="18" charset="0"/>
                <a:ea typeface="Tahoma" pitchFamily="34" charset="0"/>
                <a:cs typeface="Times New Roman" pitchFamily="18" charset="0"/>
              </a:rPr>
              <a:t> Monday in September)</a:t>
            </a:r>
          </a:p>
          <a:p>
            <a:pPr marL="0" lvl="0" indent="0" algn="ctr" eaLnBrk="1" hangingPunct="1">
              <a:spcBef>
                <a:spcPct val="0"/>
              </a:spcBef>
              <a:buClrTx/>
              <a:buSzTx/>
              <a:buNone/>
            </a:pPr>
            <a:r>
              <a:rPr lang="en-US" sz="2400" kern="1200" dirty="0">
                <a:solidFill>
                  <a:srgbClr val="002060"/>
                </a:solidFill>
                <a:latin typeface="Times New Roman" pitchFamily="18" charset="0"/>
                <a:ea typeface="Tahoma" pitchFamily="34" charset="0"/>
                <a:cs typeface="Times New Roman" pitchFamily="18" charset="0"/>
              </a:rPr>
              <a:t>Columbus Day (2</a:t>
            </a:r>
            <a:r>
              <a:rPr lang="en-US" sz="2400" kern="1200" baseline="30000" dirty="0">
                <a:solidFill>
                  <a:srgbClr val="002060"/>
                </a:solidFill>
                <a:latin typeface="Times New Roman" pitchFamily="18" charset="0"/>
                <a:ea typeface="Tahoma" pitchFamily="34" charset="0"/>
                <a:cs typeface="Times New Roman" pitchFamily="18" charset="0"/>
              </a:rPr>
              <a:t>nd</a:t>
            </a:r>
            <a:r>
              <a:rPr lang="en-US" sz="2400" kern="1200" dirty="0">
                <a:solidFill>
                  <a:srgbClr val="002060"/>
                </a:solidFill>
                <a:latin typeface="Times New Roman" pitchFamily="18" charset="0"/>
                <a:ea typeface="Tahoma" pitchFamily="34" charset="0"/>
                <a:cs typeface="Times New Roman" pitchFamily="18" charset="0"/>
              </a:rPr>
              <a:t> Monday in October)</a:t>
            </a:r>
          </a:p>
          <a:p>
            <a:pPr marL="0" lvl="0" indent="0" algn="ctr" eaLnBrk="1" hangingPunct="1">
              <a:spcBef>
                <a:spcPct val="0"/>
              </a:spcBef>
              <a:buClrTx/>
              <a:buSzTx/>
              <a:buNone/>
            </a:pPr>
            <a:r>
              <a:rPr lang="en-US" sz="2400" kern="1200" dirty="0">
                <a:solidFill>
                  <a:srgbClr val="002060"/>
                </a:solidFill>
                <a:latin typeface="Times New Roman" pitchFamily="18" charset="0"/>
                <a:ea typeface="Tahoma" pitchFamily="34" charset="0"/>
                <a:cs typeface="Times New Roman" pitchFamily="18" charset="0"/>
              </a:rPr>
              <a:t>Veteran’s Day (11 November)</a:t>
            </a:r>
          </a:p>
          <a:p>
            <a:pPr marL="0" lvl="0" indent="0" algn="ctr" eaLnBrk="1" hangingPunct="1">
              <a:spcBef>
                <a:spcPct val="0"/>
              </a:spcBef>
              <a:buClrTx/>
              <a:buSzTx/>
              <a:buNone/>
            </a:pPr>
            <a:r>
              <a:rPr lang="en-US" sz="2400" kern="1200" dirty="0">
                <a:solidFill>
                  <a:srgbClr val="002060"/>
                </a:solidFill>
                <a:latin typeface="Times New Roman" pitchFamily="18" charset="0"/>
                <a:ea typeface="Tahoma" pitchFamily="34" charset="0"/>
                <a:cs typeface="Times New Roman" pitchFamily="18" charset="0"/>
              </a:rPr>
              <a:t>Thanksgiving Day (3</a:t>
            </a:r>
            <a:r>
              <a:rPr lang="en-US" sz="2400" kern="1200" baseline="30000" dirty="0">
                <a:solidFill>
                  <a:srgbClr val="002060"/>
                </a:solidFill>
                <a:latin typeface="Times New Roman" pitchFamily="18" charset="0"/>
                <a:ea typeface="Tahoma" pitchFamily="34" charset="0"/>
                <a:cs typeface="Times New Roman" pitchFamily="18" charset="0"/>
              </a:rPr>
              <a:t>rd</a:t>
            </a:r>
            <a:r>
              <a:rPr lang="en-US" sz="2400" kern="1200" dirty="0">
                <a:solidFill>
                  <a:srgbClr val="002060"/>
                </a:solidFill>
                <a:latin typeface="Times New Roman" pitchFamily="18" charset="0"/>
                <a:ea typeface="Tahoma" pitchFamily="34" charset="0"/>
                <a:cs typeface="Times New Roman" pitchFamily="18" charset="0"/>
              </a:rPr>
              <a:t> Thursday in November)</a:t>
            </a:r>
          </a:p>
          <a:p>
            <a:pPr marL="0" lvl="0" indent="0" algn="ctr" eaLnBrk="1" hangingPunct="1">
              <a:spcBef>
                <a:spcPct val="0"/>
              </a:spcBef>
              <a:buClrTx/>
              <a:buSzTx/>
              <a:buNone/>
            </a:pPr>
            <a:r>
              <a:rPr lang="en-US" sz="2400" kern="1200" dirty="0">
                <a:solidFill>
                  <a:srgbClr val="002060"/>
                </a:solidFill>
                <a:latin typeface="Times New Roman" pitchFamily="18" charset="0"/>
                <a:ea typeface="Tahoma" pitchFamily="34" charset="0"/>
                <a:cs typeface="Times New Roman" pitchFamily="18" charset="0"/>
              </a:rPr>
              <a:t>Christmas Day (25 December)</a:t>
            </a:r>
          </a:p>
          <a:p>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71</a:t>
            </a:fld>
            <a:endParaRPr lang="en-US" dirty="0">
              <a:solidFill>
                <a:schemeClr val="bg2"/>
              </a:solidFill>
            </a:endParaRPr>
          </a:p>
        </p:txBody>
      </p:sp>
    </p:spTree>
    <p:extLst>
      <p:ext uri="{BB962C8B-B14F-4D97-AF65-F5344CB8AC3E}">
        <p14:creationId xmlns:p14="http://schemas.microsoft.com/office/powerpoint/2010/main" val="26246788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Within Grade Increase (WGI) for GS</a:t>
            </a:r>
            <a:endParaRPr lang="en-US" sz="3200" dirty="0"/>
          </a:p>
        </p:txBody>
      </p:sp>
      <p:graphicFrame>
        <p:nvGraphicFramePr>
          <p:cNvPr id="5" name="Content Placeholder 4"/>
          <p:cNvGraphicFramePr>
            <a:graphicFrameLocks noGrp="1"/>
          </p:cNvGraphicFramePr>
          <p:nvPr>
            <p:ph idx="1"/>
            <p:extLst/>
          </p:nvPr>
        </p:nvGraphicFramePr>
        <p:xfrm>
          <a:off x="381126" y="1524000"/>
          <a:ext cx="8378826" cy="3708400"/>
        </p:xfrm>
        <a:graphic>
          <a:graphicData uri="http://schemas.openxmlformats.org/drawingml/2006/table">
            <a:tbl>
              <a:tblPr firstRow="1" bandRow="1">
                <a:tableStyleId>{2A488322-F2BA-4B5B-9748-0D474271808F}</a:tableStyleId>
              </a:tblPr>
              <a:tblGrid>
                <a:gridCol w="4189413">
                  <a:extLst>
                    <a:ext uri="{9D8B030D-6E8A-4147-A177-3AD203B41FA5}">
                      <a16:colId xmlns:a16="http://schemas.microsoft.com/office/drawing/2014/main" val="3846525566"/>
                    </a:ext>
                  </a:extLst>
                </a:gridCol>
                <a:gridCol w="4189413">
                  <a:extLst>
                    <a:ext uri="{9D8B030D-6E8A-4147-A177-3AD203B41FA5}">
                      <a16:colId xmlns:a16="http://schemas.microsoft.com/office/drawing/2014/main" val="3628715591"/>
                    </a:ext>
                  </a:extLst>
                </a:gridCol>
              </a:tblGrid>
              <a:tr h="370840">
                <a:tc>
                  <a:txBody>
                    <a:bodyPr/>
                    <a:lstStyle/>
                    <a:p>
                      <a:pPr algn="ctr"/>
                      <a:r>
                        <a:rPr lang="en-US" dirty="0" smtClean="0"/>
                        <a:t>Advancement from…</a:t>
                      </a:r>
                      <a:endParaRPr lang="en-US" dirty="0"/>
                    </a:p>
                  </a:txBody>
                  <a:tcPr/>
                </a:tc>
                <a:tc>
                  <a:txBody>
                    <a:bodyPr/>
                    <a:lstStyle/>
                    <a:p>
                      <a:pPr algn="ctr"/>
                      <a:r>
                        <a:rPr lang="en-US" dirty="0" smtClean="0"/>
                        <a:t>Requires…</a:t>
                      </a:r>
                      <a:endParaRPr lang="en-US" dirty="0"/>
                    </a:p>
                  </a:txBody>
                  <a:tcPr/>
                </a:tc>
                <a:extLst>
                  <a:ext uri="{0D108BD9-81ED-4DB2-BD59-A6C34878D82A}">
                    <a16:rowId xmlns:a16="http://schemas.microsoft.com/office/drawing/2014/main" val="821757961"/>
                  </a:ext>
                </a:extLst>
              </a:tr>
              <a:tr h="370840">
                <a:tc>
                  <a:txBody>
                    <a:bodyPr/>
                    <a:lstStyle/>
                    <a:p>
                      <a:pPr algn="ctr"/>
                      <a:r>
                        <a:rPr lang="en-US" sz="1800" dirty="0">
                          <a:solidFill>
                            <a:srgbClr val="002060"/>
                          </a:solidFill>
                          <a:latin typeface="Times New Roman" pitchFamily="18" charset="0"/>
                          <a:cs typeface="Times New Roman" pitchFamily="18" charset="0"/>
                        </a:rPr>
                        <a:t>step 1 to step 2</a:t>
                      </a:r>
                    </a:p>
                  </a:txBody>
                  <a:tcPr marL="13619" marR="13619" marT="13619" marB="13619" anchor="ctr"/>
                </a:tc>
                <a:tc>
                  <a:txBody>
                    <a:bodyPr/>
                    <a:lstStyle/>
                    <a:p>
                      <a:pPr algn="ctr"/>
                      <a:r>
                        <a:rPr lang="en-US" sz="1800" dirty="0">
                          <a:solidFill>
                            <a:srgbClr val="002060"/>
                          </a:solidFill>
                          <a:latin typeface="Times New Roman" pitchFamily="18" charset="0"/>
                          <a:cs typeface="Times New Roman" pitchFamily="18" charset="0"/>
                        </a:rPr>
                        <a:t>52 weeks of creditable service at step 1</a:t>
                      </a:r>
                    </a:p>
                  </a:txBody>
                  <a:tcPr marL="13619" marR="13619" marT="13619" marB="13619" anchor="ctr"/>
                </a:tc>
                <a:extLst>
                  <a:ext uri="{0D108BD9-81ED-4DB2-BD59-A6C34878D82A}">
                    <a16:rowId xmlns:a16="http://schemas.microsoft.com/office/drawing/2014/main" val="2304392390"/>
                  </a:ext>
                </a:extLst>
              </a:tr>
              <a:tr h="370840">
                <a:tc>
                  <a:txBody>
                    <a:bodyPr/>
                    <a:lstStyle/>
                    <a:p>
                      <a:pPr algn="ctr"/>
                      <a:r>
                        <a:rPr lang="en-US" sz="1800" dirty="0">
                          <a:solidFill>
                            <a:srgbClr val="002060"/>
                          </a:solidFill>
                          <a:latin typeface="Times New Roman" pitchFamily="18" charset="0"/>
                          <a:cs typeface="Times New Roman" pitchFamily="18" charset="0"/>
                        </a:rPr>
                        <a:t>step 2 to step 3</a:t>
                      </a:r>
                    </a:p>
                  </a:txBody>
                  <a:tcPr marL="13619" marR="13619" marT="13619" marB="13619" anchor="ctr"/>
                </a:tc>
                <a:tc>
                  <a:txBody>
                    <a:bodyPr/>
                    <a:lstStyle/>
                    <a:p>
                      <a:pPr algn="ctr"/>
                      <a:r>
                        <a:rPr lang="en-US" sz="1800" dirty="0">
                          <a:solidFill>
                            <a:srgbClr val="002060"/>
                          </a:solidFill>
                          <a:latin typeface="Times New Roman" pitchFamily="18" charset="0"/>
                          <a:cs typeface="Times New Roman" pitchFamily="18" charset="0"/>
                        </a:rPr>
                        <a:t>52 weeks of creditable service at step 2</a:t>
                      </a:r>
                    </a:p>
                  </a:txBody>
                  <a:tcPr marL="13619" marR="13619" marT="13619" marB="13619" anchor="ctr"/>
                </a:tc>
                <a:extLst>
                  <a:ext uri="{0D108BD9-81ED-4DB2-BD59-A6C34878D82A}">
                    <a16:rowId xmlns:a16="http://schemas.microsoft.com/office/drawing/2014/main" val="28633540"/>
                  </a:ext>
                </a:extLst>
              </a:tr>
              <a:tr h="370840">
                <a:tc>
                  <a:txBody>
                    <a:bodyPr/>
                    <a:lstStyle/>
                    <a:p>
                      <a:pPr algn="ctr"/>
                      <a:r>
                        <a:rPr lang="en-US" sz="1800" dirty="0">
                          <a:solidFill>
                            <a:srgbClr val="002060"/>
                          </a:solidFill>
                          <a:latin typeface="Times New Roman" pitchFamily="18" charset="0"/>
                          <a:cs typeface="Times New Roman" pitchFamily="18" charset="0"/>
                        </a:rPr>
                        <a:t>step 3 to step 4</a:t>
                      </a:r>
                    </a:p>
                  </a:txBody>
                  <a:tcPr marL="13619" marR="13619" marT="13619" marB="13619" anchor="ctr"/>
                </a:tc>
                <a:tc>
                  <a:txBody>
                    <a:bodyPr/>
                    <a:lstStyle/>
                    <a:p>
                      <a:pPr algn="ctr"/>
                      <a:r>
                        <a:rPr lang="en-US" sz="1800" dirty="0">
                          <a:solidFill>
                            <a:srgbClr val="002060"/>
                          </a:solidFill>
                          <a:latin typeface="Times New Roman" pitchFamily="18" charset="0"/>
                          <a:cs typeface="Times New Roman" pitchFamily="18" charset="0"/>
                        </a:rPr>
                        <a:t>52 weeks of creditable service in step 3</a:t>
                      </a:r>
                    </a:p>
                  </a:txBody>
                  <a:tcPr marL="13619" marR="13619" marT="13619" marB="13619" anchor="ctr"/>
                </a:tc>
                <a:extLst>
                  <a:ext uri="{0D108BD9-81ED-4DB2-BD59-A6C34878D82A}">
                    <a16:rowId xmlns:a16="http://schemas.microsoft.com/office/drawing/2014/main" val="352353496"/>
                  </a:ext>
                </a:extLst>
              </a:tr>
              <a:tr h="370840">
                <a:tc>
                  <a:txBody>
                    <a:bodyPr/>
                    <a:lstStyle/>
                    <a:p>
                      <a:pPr algn="ctr"/>
                      <a:r>
                        <a:rPr lang="en-US" sz="1800" dirty="0">
                          <a:solidFill>
                            <a:srgbClr val="002060"/>
                          </a:solidFill>
                          <a:latin typeface="Times New Roman" pitchFamily="18" charset="0"/>
                          <a:cs typeface="Times New Roman" pitchFamily="18" charset="0"/>
                        </a:rPr>
                        <a:t>step 4 to step 5</a:t>
                      </a:r>
                    </a:p>
                  </a:txBody>
                  <a:tcPr marL="13619" marR="13619" marT="13619" marB="13619" anchor="ctr"/>
                </a:tc>
                <a:tc>
                  <a:txBody>
                    <a:bodyPr/>
                    <a:lstStyle/>
                    <a:p>
                      <a:pPr algn="ctr"/>
                      <a:r>
                        <a:rPr lang="en-US" sz="1800" dirty="0">
                          <a:solidFill>
                            <a:srgbClr val="002060"/>
                          </a:solidFill>
                          <a:latin typeface="Times New Roman" pitchFamily="18" charset="0"/>
                          <a:cs typeface="Times New Roman" pitchFamily="18" charset="0"/>
                        </a:rPr>
                        <a:t>104 weeks of creditable service in step 4</a:t>
                      </a:r>
                    </a:p>
                  </a:txBody>
                  <a:tcPr marL="13619" marR="13619" marT="13619" marB="13619" anchor="ctr"/>
                </a:tc>
                <a:extLst>
                  <a:ext uri="{0D108BD9-81ED-4DB2-BD59-A6C34878D82A}">
                    <a16:rowId xmlns:a16="http://schemas.microsoft.com/office/drawing/2014/main" val="273367610"/>
                  </a:ext>
                </a:extLst>
              </a:tr>
              <a:tr h="370840">
                <a:tc>
                  <a:txBody>
                    <a:bodyPr/>
                    <a:lstStyle/>
                    <a:p>
                      <a:pPr algn="ctr"/>
                      <a:r>
                        <a:rPr lang="en-US" sz="1800" dirty="0">
                          <a:solidFill>
                            <a:srgbClr val="002060"/>
                          </a:solidFill>
                          <a:latin typeface="Times New Roman" pitchFamily="18" charset="0"/>
                          <a:cs typeface="Times New Roman" pitchFamily="18" charset="0"/>
                        </a:rPr>
                        <a:t>step 5 to step 6</a:t>
                      </a:r>
                    </a:p>
                  </a:txBody>
                  <a:tcPr marL="13619" marR="13619" marT="13619" marB="13619" anchor="ctr"/>
                </a:tc>
                <a:tc>
                  <a:txBody>
                    <a:bodyPr/>
                    <a:lstStyle/>
                    <a:p>
                      <a:pPr algn="ctr"/>
                      <a:r>
                        <a:rPr lang="en-US" sz="1800" dirty="0">
                          <a:solidFill>
                            <a:srgbClr val="002060"/>
                          </a:solidFill>
                          <a:latin typeface="Times New Roman" pitchFamily="18" charset="0"/>
                          <a:cs typeface="Times New Roman" pitchFamily="18" charset="0"/>
                        </a:rPr>
                        <a:t>104 weeks of creditable service in step 5</a:t>
                      </a:r>
                    </a:p>
                  </a:txBody>
                  <a:tcPr marL="13619" marR="13619" marT="13619" marB="13619" anchor="ctr"/>
                </a:tc>
                <a:extLst>
                  <a:ext uri="{0D108BD9-81ED-4DB2-BD59-A6C34878D82A}">
                    <a16:rowId xmlns:a16="http://schemas.microsoft.com/office/drawing/2014/main" val="4167661779"/>
                  </a:ext>
                </a:extLst>
              </a:tr>
              <a:tr h="370840">
                <a:tc>
                  <a:txBody>
                    <a:bodyPr/>
                    <a:lstStyle/>
                    <a:p>
                      <a:pPr algn="ctr"/>
                      <a:r>
                        <a:rPr lang="en-US" sz="1800" dirty="0">
                          <a:solidFill>
                            <a:srgbClr val="002060"/>
                          </a:solidFill>
                          <a:latin typeface="Times New Roman" pitchFamily="18" charset="0"/>
                          <a:cs typeface="Times New Roman" pitchFamily="18" charset="0"/>
                        </a:rPr>
                        <a:t>step 6 to step 7</a:t>
                      </a:r>
                    </a:p>
                  </a:txBody>
                  <a:tcPr marL="13619" marR="13619" marT="13619" marB="13619" anchor="ctr"/>
                </a:tc>
                <a:tc>
                  <a:txBody>
                    <a:bodyPr/>
                    <a:lstStyle/>
                    <a:p>
                      <a:pPr algn="ctr"/>
                      <a:r>
                        <a:rPr lang="en-US" sz="1800" dirty="0">
                          <a:solidFill>
                            <a:srgbClr val="002060"/>
                          </a:solidFill>
                          <a:latin typeface="Times New Roman" pitchFamily="18" charset="0"/>
                          <a:cs typeface="Times New Roman" pitchFamily="18" charset="0"/>
                        </a:rPr>
                        <a:t>104 weeks of creditable service in step 6</a:t>
                      </a:r>
                    </a:p>
                  </a:txBody>
                  <a:tcPr marL="13619" marR="13619" marT="13619" marB="13619" anchor="ctr"/>
                </a:tc>
                <a:extLst>
                  <a:ext uri="{0D108BD9-81ED-4DB2-BD59-A6C34878D82A}">
                    <a16:rowId xmlns:a16="http://schemas.microsoft.com/office/drawing/2014/main" val="3055227539"/>
                  </a:ext>
                </a:extLst>
              </a:tr>
              <a:tr h="370840">
                <a:tc>
                  <a:txBody>
                    <a:bodyPr/>
                    <a:lstStyle/>
                    <a:p>
                      <a:pPr algn="ctr"/>
                      <a:r>
                        <a:rPr lang="en-US" sz="1800" dirty="0">
                          <a:solidFill>
                            <a:srgbClr val="002060"/>
                          </a:solidFill>
                          <a:latin typeface="Times New Roman" pitchFamily="18" charset="0"/>
                          <a:cs typeface="Times New Roman" pitchFamily="18" charset="0"/>
                        </a:rPr>
                        <a:t>step 7 to step 8</a:t>
                      </a:r>
                    </a:p>
                  </a:txBody>
                  <a:tcPr marL="13619" marR="13619" marT="13619" marB="13619" anchor="ctr"/>
                </a:tc>
                <a:tc>
                  <a:txBody>
                    <a:bodyPr/>
                    <a:lstStyle/>
                    <a:p>
                      <a:pPr algn="ctr"/>
                      <a:r>
                        <a:rPr lang="en-US" sz="1800" dirty="0">
                          <a:solidFill>
                            <a:srgbClr val="002060"/>
                          </a:solidFill>
                          <a:latin typeface="Times New Roman" pitchFamily="18" charset="0"/>
                          <a:cs typeface="Times New Roman" pitchFamily="18" charset="0"/>
                        </a:rPr>
                        <a:t>156 weeks of creditable service in step 7</a:t>
                      </a:r>
                    </a:p>
                  </a:txBody>
                  <a:tcPr marL="13619" marR="13619" marT="13619" marB="13619" anchor="ctr"/>
                </a:tc>
                <a:extLst>
                  <a:ext uri="{0D108BD9-81ED-4DB2-BD59-A6C34878D82A}">
                    <a16:rowId xmlns:a16="http://schemas.microsoft.com/office/drawing/2014/main" val="1337340892"/>
                  </a:ext>
                </a:extLst>
              </a:tr>
              <a:tr h="370840">
                <a:tc>
                  <a:txBody>
                    <a:bodyPr/>
                    <a:lstStyle/>
                    <a:p>
                      <a:pPr algn="ctr"/>
                      <a:r>
                        <a:rPr lang="en-US" sz="1800" dirty="0">
                          <a:solidFill>
                            <a:srgbClr val="002060"/>
                          </a:solidFill>
                          <a:latin typeface="Times New Roman" pitchFamily="18" charset="0"/>
                          <a:cs typeface="Times New Roman" pitchFamily="18" charset="0"/>
                        </a:rPr>
                        <a:t>step 8 to step 9</a:t>
                      </a:r>
                    </a:p>
                  </a:txBody>
                  <a:tcPr marL="13619" marR="13619" marT="13619" marB="13619"/>
                </a:tc>
                <a:tc>
                  <a:txBody>
                    <a:bodyPr/>
                    <a:lstStyle/>
                    <a:p>
                      <a:pPr algn="ctr"/>
                      <a:r>
                        <a:rPr lang="en-US" sz="1800" dirty="0">
                          <a:solidFill>
                            <a:srgbClr val="002060"/>
                          </a:solidFill>
                          <a:latin typeface="Times New Roman" pitchFamily="18" charset="0"/>
                          <a:cs typeface="Times New Roman" pitchFamily="18" charset="0"/>
                        </a:rPr>
                        <a:t>156 weeks of creditable service in step 8</a:t>
                      </a:r>
                    </a:p>
                  </a:txBody>
                  <a:tcPr marL="13619" marR="13619" marT="13619" marB="13619" anchor="b"/>
                </a:tc>
                <a:extLst>
                  <a:ext uri="{0D108BD9-81ED-4DB2-BD59-A6C34878D82A}">
                    <a16:rowId xmlns:a16="http://schemas.microsoft.com/office/drawing/2014/main" val="3714355087"/>
                  </a:ext>
                </a:extLst>
              </a:tr>
              <a:tr h="370840">
                <a:tc>
                  <a:txBody>
                    <a:bodyPr/>
                    <a:lstStyle/>
                    <a:p>
                      <a:pPr algn="ctr"/>
                      <a:r>
                        <a:rPr lang="en-US" sz="1800" dirty="0">
                          <a:solidFill>
                            <a:srgbClr val="002060"/>
                          </a:solidFill>
                          <a:latin typeface="Times New Roman" pitchFamily="18" charset="0"/>
                          <a:cs typeface="Times New Roman" pitchFamily="18" charset="0"/>
                        </a:rPr>
                        <a:t>step 9 to step 10</a:t>
                      </a:r>
                    </a:p>
                  </a:txBody>
                  <a:tcPr marL="13619" marR="13619" marT="13619" marB="13619" anchor="ctr"/>
                </a:tc>
                <a:tc>
                  <a:txBody>
                    <a:bodyPr/>
                    <a:lstStyle/>
                    <a:p>
                      <a:pPr algn="ctr"/>
                      <a:r>
                        <a:rPr lang="en-US" sz="1800" dirty="0">
                          <a:solidFill>
                            <a:srgbClr val="002060"/>
                          </a:solidFill>
                          <a:latin typeface="Times New Roman" pitchFamily="18" charset="0"/>
                          <a:cs typeface="Times New Roman" pitchFamily="18" charset="0"/>
                        </a:rPr>
                        <a:t>156 weeks of creditable service in step 9</a:t>
                      </a:r>
                    </a:p>
                  </a:txBody>
                  <a:tcPr marL="13619" marR="13619" marT="13619" marB="13619" anchor="ctr"/>
                </a:tc>
                <a:extLst>
                  <a:ext uri="{0D108BD9-81ED-4DB2-BD59-A6C34878D82A}">
                    <a16:rowId xmlns:a16="http://schemas.microsoft.com/office/drawing/2014/main" val="3405656169"/>
                  </a:ext>
                </a:extLst>
              </a:tr>
            </a:tbl>
          </a:graphicData>
        </a:graphic>
      </p:graphicFrame>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72</a:t>
            </a:fld>
            <a:endParaRPr lang="en-US" dirty="0">
              <a:solidFill>
                <a:schemeClr val="bg2"/>
              </a:solidFill>
            </a:endParaRPr>
          </a:p>
        </p:txBody>
      </p:sp>
    </p:spTree>
    <p:extLst>
      <p:ext uri="{BB962C8B-B14F-4D97-AF65-F5344CB8AC3E}">
        <p14:creationId xmlns:p14="http://schemas.microsoft.com/office/powerpoint/2010/main" val="32271017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Within Grade Increases for WG/WL/WS</a:t>
            </a:r>
            <a:endParaRPr lang="en-US" sz="3200" dirty="0"/>
          </a:p>
        </p:txBody>
      </p:sp>
      <p:graphicFrame>
        <p:nvGraphicFramePr>
          <p:cNvPr id="5" name="Content Placeholder 4"/>
          <p:cNvGraphicFramePr>
            <a:graphicFrameLocks noGrp="1"/>
          </p:cNvGraphicFramePr>
          <p:nvPr>
            <p:ph idx="1"/>
            <p:extLst/>
          </p:nvPr>
        </p:nvGraphicFramePr>
        <p:xfrm>
          <a:off x="381000" y="1837881"/>
          <a:ext cx="8378952" cy="2429320"/>
        </p:xfrm>
        <a:graphic>
          <a:graphicData uri="http://schemas.openxmlformats.org/drawingml/2006/table">
            <a:tbl>
              <a:tblPr firstRow="1" bandRow="1">
                <a:tableStyleId>{10A1B5D5-9B99-4C35-A422-299274C87663}</a:tableStyleId>
              </a:tblPr>
              <a:tblGrid>
                <a:gridCol w="4189476">
                  <a:extLst>
                    <a:ext uri="{9D8B030D-6E8A-4147-A177-3AD203B41FA5}">
                      <a16:colId xmlns:a16="http://schemas.microsoft.com/office/drawing/2014/main" val="2498962961"/>
                    </a:ext>
                  </a:extLst>
                </a:gridCol>
                <a:gridCol w="4189476">
                  <a:extLst>
                    <a:ext uri="{9D8B030D-6E8A-4147-A177-3AD203B41FA5}">
                      <a16:colId xmlns:a16="http://schemas.microsoft.com/office/drawing/2014/main" val="1702958475"/>
                    </a:ext>
                  </a:extLst>
                </a:gridCol>
              </a:tblGrid>
              <a:tr h="481116">
                <a:tc>
                  <a:txBody>
                    <a:bodyPr/>
                    <a:lstStyle/>
                    <a:p>
                      <a:pPr algn="ctr"/>
                      <a:r>
                        <a:rPr lang="en-US" dirty="0" smtClean="0"/>
                        <a:t>Advancement from…</a:t>
                      </a:r>
                      <a:endParaRPr lang="en-US" dirty="0"/>
                    </a:p>
                  </a:txBody>
                  <a:tcPr anchor="ctr"/>
                </a:tc>
                <a:tc>
                  <a:txBody>
                    <a:bodyPr/>
                    <a:lstStyle/>
                    <a:p>
                      <a:pPr algn="ctr"/>
                      <a:r>
                        <a:rPr lang="en-US" dirty="0" smtClean="0"/>
                        <a:t>Requires….</a:t>
                      </a:r>
                      <a:endParaRPr lang="en-US" dirty="0"/>
                    </a:p>
                  </a:txBody>
                  <a:tcPr anchor="ctr"/>
                </a:tc>
                <a:extLst>
                  <a:ext uri="{0D108BD9-81ED-4DB2-BD59-A6C34878D82A}">
                    <a16:rowId xmlns:a16="http://schemas.microsoft.com/office/drawing/2014/main" val="3250720890"/>
                  </a:ext>
                </a:extLst>
              </a:tr>
              <a:tr h="481116">
                <a:tc>
                  <a:txBody>
                    <a:bodyPr/>
                    <a:lstStyle/>
                    <a:p>
                      <a:pPr marL="0" marR="0" algn="ctr">
                        <a:spcBef>
                          <a:spcPts val="0"/>
                        </a:spcBef>
                        <a:spcAft>
                          <a:spcPts val="1000"/>
                        </a:spcAft>
                      </a:pPr>
                      <a:r>
                        <a:rPr lang="en-US" sz="1600" dirty="0" smtClean="0">
                          <a:solidFill>
                            <a:srgbClr val="002060"/>
                          </a:solidFill>
                          <a:latin typeface="’Times New Roman’"/>
                        </a:rPr>
                        <a:t>    step </a:t>
                      </a:r>
                      <a:r>
                        <a:rPr lang="en-US" sz="1600" dirty="0">
                          <a:solidFill>
                            <a:srgbClr val="002060"/>
                          </a:solidFill>
                          <a:latin typeface="’Times New Roman’"/>
                        </a:rPr>
                        <a:t>1 to step 2</a:t>
                      </a:r>
                    </a:p>
                  </a:txBody>
                  <a:tcPr marL="28575" marR="28575" marT="28575" marB="28575" anchor="ctr"/>
                </a:tc>
                <a:tc>
                  <a:txBody>
                    <a:bodyPr/>
                    <a:lstStyle/>
                    <a:p>
                      <a:pPr marL="0" marR="0" algn="ctr">
                        <a:spcBef>
                          <a:spcPts val="0"/>
                        </a:spcBef>
                        <a:spcAft>
                          <a:spcPts val="1000"/>
                        </a:spcAft>
                      </a:pPr>
                      <a:r>
                        <a:rPr lang="en-US" sz="1600" dirty="0" smtClean="0">
                          <a:solidFill>
                            <a:srgbClr val="002060"/>
                          </a:solidFill>
                          <a:latin typeface="’Times New Roman’"/>
                        </a:rPr>
                        <a:t>    6 </a:t>
                      </a:r>
                      <a:r>
                        <a:rPr lang="en-US" sz="1600" dirty="0">
                          <a:solidFill>
                            <a:srgbClr val="002060"/>
                          </a:solidFill>
                          <a:latin typeface="’Times New Roman’"/>
                        </a:rPr>
                        <a:t>months of creditable service at step 1</a:t>
                      </a:r>
                    </a:p>
                  </a:txBody>
                  <a:tcPr marL="28575" marR="28575" marT="28575" marB="28575" anchor="ctr"/>
                </a:tc>
                <a:extLst>
                  <a:ext uri="{0D108BD9-81ED-4DB2-BD59-A6C34878D82A}">
                    <a16:rowId xmlns:a16="http://schemas.microsoft.com/office/drawing/2014/main" val="1240011112"/>
                  </a:ext>
                </a:extLst>
              </a:tr>
              <a:tr h="504856">
                <a:tc>
                  <a:txBody>
                    <a:bodyPr/>
                    <a:lstStyle/>
                    <a:p>
                      <a:pPr marL="0" marR="0" algn="ctr">
                        <a:spcBef>
                          <a:spcPts val="0"/>
                        </a:spcBef>
                        <a:spcAft>
                          <a:spcPts val="1000"/>
                        </a:spcAft>
                      </a:pPr>
                      <a:r>
                        <a:rPr lang="en-US" sz="1600" dirty="0" smtClean="0">
                          <a:solidFill>
                            <a:srgbClr val="002060"/>
                          </a:solidFill>
                          <a:latin typeface="’Times New Roman’"/>
                        </a:rPr>
                        <a:t>    step </a:t>
                      </a:r>
                      <a:r>
                        <a:rPr lang="en-US" sz="1600" dirty="0">
                          <a:solidFill>
                            <a:srgbClr val="002060"/>
                          </a:solidFill>
                          <a:latin typeface="’Times New Roman’"/>
                        </a:rPr>
                        <a:t>2 to step 3</a:t>
                      </a:r>
                    </a:p>
                  </a:txBody>
                  <a:tcPr marL="28575" marR="28575" marT="28575" marB="28575" anchor="ctr"/>
                </a:tc>
                <a:tc>
                  <a:txBody>
                    <a:bodyPr/>
                    <a:lstStyle/>
                    <a:p>
                      <a:pPr marL="0" marR="0" algn="ctr">
                        <a:spcBef>
                          <a:spcPts val="0"/>
                        </a:spcBef>
                        <a:spcAft>
                          <a:spcPts val="1000"/>
                        </a:spcAft>
                      </a:pPr>
                      <a:r>
                        <a:rPr lang="en-US" sz="1600" dirty="0" smtClean="0">
                          <a:solidFill>
                            <a:srgbClr val="002060"/>
                          </a:solidFill>
                          <a:latin typeface="’Times New Roman’"/>
                        </a:rPr>
                        <a:t>    18 </a:t>
                      </a:r>
                      <a:r>
                        <a:rPr lang="en-US" sz="1600" dirty="0">
                          <a:solidFill>
                            <a:srgbClr val="002060"/>
                          </a:solidFill>
                          <a:latin typeface="’Times New Roman’"/>
                        </a:rPr>
                        <a:t>months of creditable service at step 2</a:t>
                      </a:r>
                    </a:p>
                  </a:txBody>
                  <a:tcPr marL="28575" marR="28575" marT="28575" marB="28575" anchor="ctr"/>
                </a:tc>
                <a:extLst>
                  <a:ext uri="{0D108BD9-81ED-4DB2-BD59-A6C34878D82A}">
                    <a16:rowId xmlns:a16="http://schemas.microsoft.com/office/drawing/2014/main" val="3136077058"/>
                  </a:ext>
                </a:extLst>
              </a:tr>
              <a:tr h="481116">
                <a:tc>
                  <a:txBody>
                    <a:bodyPr/>
                    <a:lstStyle/>
                    <a:p>
                      <a:pPr marL="0" marR="0" algn="ctr">
                        <a:spcBef>
                          <a:spcPts val="0"/>
                        </a:spcBef>
                        <a:spcAft>
                          <a:spcPts val="1000"/>
                        </a:spcAft>
                      </a:pPr>
                      <a:r>
                        <a:rPr lang="en-US" sz="1600" dirty="0" smtClean="0">
                          <a:solidFill>
                            <a:srgbClr val="002060"/>
                          </a:solidFill>
                          <a:latin typeface="’Times New Roman’"/>
                        </a:rPr>
                        <a:t>    step </a:t>
                      </a:r>
                      <a:r>
                        <a:rPr lang="en-US" sz="1600" dirty="0">
                          <a:solidFill>
                            <a:srgbClr val="002060"/>
                          </a:solidFill>
                          <a:latin typeface="’Times New Roman’"/>
                        </a:rPr>
                        <a:t>3 to step 4</a:t>
                      </a:r>
                    </a:p>
                  </a:txBody>
                  <a:tcPr marL="28575" marR="28575" marT="28575" marB="28575" anchor="ctr"/>
                </a:tc>
                <a:tc>
                  <a:txBody>
                    <a:bodyPr/>
                    <a:lstStyle/>
                    <a:p>
                      <a:pPr marL="0" marR="0" algn="ctr">
                        <a:spcBef>
                          <a:spcPts val="0"/>
                        </a:spcBef>
                        <a:spcAft>
                          <a:spcPts val="1000"/>
                        </a:spcAft>
                      </a:pPr>
                      <a:r>
                        <a:rPr lang="en-US" sz="1600" dirty="0" smtClean="0">
                          <a:solidFill>
                            <a:srgbClr val="002060"/>
                          </a:solidFill>
                          <a:latin typeface="’Times New Roman’"/>
                        </a:rPr>
                        <a:t>     2 </a:t>
                      </a:r>
                      <a:r>
                        <a:rPr lang="en-US" sz="1600" dirty="0">
                          <a:solidFill>
                            <a:srgbClr val="002060"/>
                          </a:solidFill>
                          <a:latin typeface="’Times New Roman’"/>
                        </a:rPr>
                        <a:t>years of creditable service in step 3</a:t>
                      </a:r>
                    </a:p>
                  </a:txBody>
                  <a:tcPr marL="28575" marR="28575" marT="28575" marB="28575" anchor="ctr"/>
                </a:tc>
                <a:extLst>
                  <a:ext uri="{0D108BD9-81ED-4DB2-BD59-A6C34878D82A}">
                    <a16:rowId xmlns:a16="http://schemas.microsoft.com/office/drawing/2014/main" val="3699845639"/>
                  </a:ext>
                </a:extLst>
              </a:tr>
              <a:tr h="481116">
                <a:tc>
                  <a:txBody>
                    <a:bodyPr/>
                    <a:lstStyle/>
                    <a:p>
                      <a:pPr marL="0" marR="0" algn="ctr">
                        <a:spcBef>
                          <a:spcPts val="0"/>
                        </a:spcBef>
                        <a:spcAft>
                          <a:spcPts val="1000"/>
                        </a:spcAft>
                      </a:pPr>
                      <a:r>
                        <a:rPr lang="en-US" sz="1600" dirty="0" smtClean="0">
                          <a:solidFill>
                            <a:srgbClr val="002060"/>
                          </a:solidFill>
                          <a:latin typeface="’Times New Roman’"/>
                        </a:rPr>
                        <a:t>    step </a:t>
                      </a:r>
                      <a:r>
                        <a:rPr lang="en-US" sz="1600" dirty="0">
                          <a:solidFill>
                            <a:srgbClr val="002060"/>
                          </a:solidFill>
                          <a:latin typeface="’Times New Roman’"/>
                        </a:rPr>
                        <a:t>4 to step 5</a:t>
                      </a:r>
                    </a:p>
                  </a:txBody>
                  <a:tcPr marL="28575" marR="28575" marT="28575" marB="28575" anchor="ctr"/>
                </a:tc>
                <a:tc>
                  <a:txBody>
                    <a:bodyPr/>
                    <a:lstStyle/>
                    <a:p>
                      <a:pPr marL="0" marR="0" algn="ctr">
                        <a:spcBef>
                          <a:spcPts val="0"/>
                        </a:spcBef>
                        <a:spcAft>
                          <a:spcPts val="1000"/>
                        </a:spcAft>
                      </a:pPr>
                      <a:r>
                        <a:rPr lang="en-US" sz="1600" dirty="0" smtClean="0">
                          <a:solidFill>
                            <a:srgbClr val="002060"/>
                          </a:solidFill>
                          <a:latin typeface="’Times New Roman’"/>
                        </a:rPr>
                        <a:t>     2 </a:t>
                      </a:r>
                      <a:r>
                        <a:rPr lang="en-US" sz="1600" dirty="0">
                          <a:solidFill>
                            <a:srgbClr val="002060"/>
                          </a:solidFill>
                          <a:latin typeface="’Times New Roman’"/>
                        </a:rPr>
                        <a:t>years of creditable service in step 4</a:t>
                      </a:r>
                    </a:p>
                  </a:txBody>
                  <a:tcPr marL="28575" marR="28575" marT="28575" marB="28575" anchor="ctr"/>
                </a:tc>
                <a:extLst>
                  <a:ext uri="{0D108BD9-81ED-4DB2-BD59-A6C34878D82A}">
                    <a16:rowId xmlns:a16="http://schemas.microsoft.com/office/drawing/2014/main" val="3589841305"/>
                  </a:ext>
                </a:extLst>
              </a:tr>
            </a:tbl>
          </a:graphicData>
        </a:graphic>
      </p:graphicFrame>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73</a:t>
            </a:fld>
            <a:endParaRPr lang="en-US" dirty="0">
              <a:solidFill>
                <a:schemeClr val="bg2"/>
              </a:solidFill>
            </a:endParaRPr>
          </a:p>
        </p:txBody>
      </p:sp>
    </p:spTree>
    <p:extLst>
      <p:ext uri="{BB962C8B-B14F-4D97-AF65-F5344CB8AC3E}">
        <p14:creationId xmlns:p14="http://schemas.microsoft.com/office/powerpoint/2010/main" val="23187740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marL="342900" indent="-342900" algn="ctr"/>
            <a:r>
              <a:rPr lang="en-US" i="0" dirty="0" smtClean="0">
                <a:latin typeface="Times New Roman" pitchFamily="18" charset="0"/>
                <a:cs typeface="Times New Roman" pitchFamily="18" charset="0"/>
              </a:rPr>
              <a:t>Telework </a:t>
            </a:r>
          </a:p>
        </p:txBody>
      </p:sp>
      <p:sp>
        <p:nvSpPr>
          <p:cNvPr id="64515" name="Content Placeholder 2"/>
          <p:cNvSpPr>
            <a:spLocks noGrp="1"/>
          </p:cNvSpPr>
          <p:nvPr>
            <p:ph idx="1"/>
          </p:nvPr>
        </p:nvSpPr>
        <p:spPr>
          <a:xfrm>
            <a:off x="276225" y="1276539"/>
            <a:ext cx="8397875" cy="4971861"/>
          </a:xfrm>
        </p:spPr>
        <p:txBody>
          <a:bodyPr/>
          <a:lstStyle/>
          <a:p>
            <a:pPr marL="0" indent="0" eaLnBrk="1" hangingPunct="1">
              <a:spcBef>
                <a:spcPct val="0"/>
              </a:spcBef>
              <a:buClrTx/>
              <a:buSzTx/>
              <a:buNone/>
            </a:pPr>
            <a:r>
              <a:rPr lang="en-US" kern="1200" dirty="0">
                <a:solidFill>
                  <a:srgbClr val="002060"/>
                </a:solidFill>
                <a:latin typeface="Times New Roman" pitchFamily="18" charset="0"/>
                <a:cs typeface="Times New Roman" pitchFamily="18" charset="0"/>
              </a:rPr>
              <a:t>Telework is a workplace flexibility that allows the agency to maintain continuity of operations and reduce management costs while also improving employees’ ability to balance their work and life commitments. </a:t>
            </a:r>
            <a:r>
              <a:rPr lang="en-US" i="1" u="sng" kern="1200" dirty="0" smtClean="0">
                <a:solidFill>
                  <a:srgbClr val="002060"/>
                </a:solidFill>
                <a:latin typeface="Times New Roman" pitchFamily="18" charset="0"/>
                <a:cs typeface="Times New Roman" pitchFamily="18" charset="0"/>
              </a:rPr>
              <a:t>Types </a:t>
            </a:r>
            <a:r>
              <a:rPr lang="en-US" i="1" u="sng" kern="1200" dirty="0">
                <a:solidFill>
                  <a:srgbClr val="002060"/>
                </a:solidFill>
                <a:latin typeface="Times New Roman" pitchFamily="18" charset="0"/>
                <a:cs typeface="Times New Roman" pitchFamily="18" charset="0"/>
              </a:rPr>
              <a:t>of Telework: </a:t>
            </a:r>
            <a:endParaRPr lang="en-US" i="1" u="sng" kern="1200" dirty="0" smtClean="0">
              <a:solidFill>
                <a:srgbClr val="002060"/>
              </a:solidFill>
              <a:latin typeface="Times New Roman" pitchFamily="18" charset="0"/>
              <a:cs typeface="Times New Roman" pitchFamily="18" charset="0"/>
            </a:endParaRPr>
          </a:p>
          <a:p>
            <a:pPr lvl="0" eaLnBrk="1" hangingPunct="1">
              <a:spcBef>
                <a:spcPct val="0"/>
              </a:spcBef>
              <a:buClrTx/>
              <a:buSzTx/>
              <a:buFont typeface="Arial" panose="020B0604020202020204" pitchFamily="34" charset="0"/>
              <a:buChar char="•"/>
            </a:pPr>
            <a:r>
              <a:rPr lang="en-US" b="0" kern="1200" dirty="0" smtClean="0">
                <a:solidFill>
                  <a:srgbClr val="002060"/>
                </a:solidFill>
                <a:latin typeface="Times New Roman" pitchFamily="18" charset="0"/>
                <a:cs typeface="Times New Roman" pitchFamily="18" charset="0"/>
              </a:rPr>
              <a:t>Regular </a:t>
            </a:r>
            <a:r>
              <a:rPr lang="en-US" b="0" kern="1200" dirty="0">
                <a:solidFill>
                  <a:srgbClr val="002060"/>
                </a:solidFill>
                <a:latin typeface="Times New Roman" pitchFamily="18" charset="0"/>
                <a:cs typeface="Times New Roman" pitchFamily="18" charset="0"/>
              </a:rPr>
              <a:t>and Recurring </a:t>
            </a:r>
            <a:r>
              <a:rPr lang="en-US" b="0" kern="1200" dirty="0" smtClean="0">
                <a:solidFill>
                  <a:srgbClr val="002060"/>
                </a:solidFill>
                <a:latin typeface="Times New Roman" pitchFamily="18" charset="0"/>
                <a:cs typeface="Times New Roman" pitchFamily="18" charset="0"/>
              </a:rPr>
              <a:t>Basis.</a:t>
            </a:r>
          </a:p>
          <a:p>
            <a:pPr lvl="0" eaLnBrk="1" hangingPunct="1">
              <a:spcBef>
                <a:spcPct val="0"/>
              </a:spcBef>
              <a:buClrTx/>
              <a:buSzTx/>
              <a:buFont typeface="Arial" panose="020B0604020202020204" pitchFamily="34" charset="0"/>
              <a:buChar char="•"/>
            </a:pPr>
            <a:r>
              <a:rPr lang="en-US" b="0" kern="1200" dirty="0" smtClean="0">
                <a:solidFill>
                  <a:srgbClr val="002060"/>
                </a:solidFill>
                <a:latin typeface="Times New Roman" pitchFamily="18" charset="0"/>
                <a:cs typeface="Times New Roman" pitchFamily="18" charset="0"/>
              </a:rPr>
              <a:t>Situational</a:t>
            </a:r>
            <a:r>
              <a:rPr lang="en-US" b="0" kern="1200" dirty="0">
                <a:solidFill>
                  <a:srgbClr val="002060"/>
                </a:solidFill>
                <a:latin typeface="Times New Roman" pitchFamily="18" charset="0"/>
                <a:cs typeface="Times New Roman" pitchFamily="18" charset="0"/>
              </a:rPr>
              <a:t>, non-routine, or ad hock basis such </a:t>
            </a:r>
            <a:r>
              <a:rPr lang="en-US" b="0" kern="1200" dirty="0" smtClean="0">
                <a:solidFill>
                  <a:srgbClr val="002060"/>
                </a:solidFill>
                <a:latin typeface="Times New Roman" pitchFamily="18" charset="0"/>
                <a:cs typeface="Times New Roman" pitchFamily="18" charset="0"/>
              </a:rPr>
              <a:t>as to </a:t>
            </a:r>
            <a:r>
              <a:rPr lang="en-US" b="0" kern="1200" dirty="0">
                <a:solidFill>
                  <a:srgbClr val="002060"/>
                </a:solidFill>
                <a:latin typeface="Times New Roman" pitchFamily="18" charset="0"/>
                <a:cs typeface="Times New Roman" pitchFamily="18" charset="0"/>
              </a:rPr>
              <a:t>perform large </a:t>
            </a:r>
            <a:r>
              <a:rPr lang="en-US" b="0" kern="1200" dirty="0" smtClean="0">
                <a:solidFill>
                  <a:srgbClr val="002060"/>
                </a:solidFill>
                <a:latin typeface="Times New Roman" pitchFamily="18" charset="0"/>
                <a:cs typeface="Times New Roman" pitchFamily="18" charset="0"/>
              </a:rPr>
              <a:t>projects that require concentration/uninterrupted </a:t>
            </a:r>
            <a:r>
              <a:rPr lang="en-US" b="0" kern="1200" dirty="0">
                <a:solidFill>
                  <a:srgbClr val="002060"/>
                </a:solidFill>
                <a:latin typeface="Times New Roman" pitchFamily="18" charset="0"/>
                <a:cs typeface="Times New Roman" pitchFamily="18" charset="0"/>
              </a:rPr>
              <a:t>blocks of </a:t>
            </a:r>
            <a:r>
              <a:rPr lang="en-US" b="0" kern="1200" dirty="0" smtClean="0">
                <a:solidFill>
                  <a:srgbClr val="002060"/>
                </a:solidFill>
                <a:latin typeface="Times New Roman" pitchFamily="18" charset="0"/>
                <a:cs typeface="Times New Roman" pitchFamily="18" charset="0"/>
              </a:rPr>
              <a:t>time for completion</a:t>
            </a:r>
            <a:r>
              <a:rPr lang="en-US" b="0" kern="1200" dirty="0">
                <a:solidFill>
                  <a:srgbClr val="002060"/>
                </a:solidFill>
                <a:latin typeface="Times New Roman" pitchFamily="18" charset="0"/>
                <a:cs typeface="Times New Roman" pitchFamily="18" charset="0"/>
              </a:rPr>
              <a:t>, or when </a:t>
            </a:r>
            <a:r>
              <a:rPr lang="en-US" b="0" kern="1200" dirty="0" smtClean="0">
                <a:solidFill>
                  <a:srgbClr val="002060"/>
                </a:solidFill>
                <a:latin typeface="Times New Roman" pitchFamily="18" charset="0"/>
                <a:cs typeface="Times New Roman" pitchFamily="18" charset="0"/>
              </a:rPr>
              <a:t>inclement weather </a:t>
            </a:r>
            <a:r>
              <a:rPr lang="en-US" b="0" kern="1200" dirty="0">
                <a:solidFill>
                  <a:srgbClr val="002060"/>
                </a:solidFill>
                <a:latin typeface="Times New Roman" pitchFamily="18" charset="0"/>
                <a:cs typeface="Times New Roman" pitchFamily="18" charset="0"/>
              </a:rPr>
              <a:t>conditions hinder the employee's </a:t>
            </a:r>
            <a:r>
              <a:rPr lang="en-US" b="0" kern="1200" dirty="0" smtClean="0">
                <a:solidFill>
                  <a:srgbClr val="002060"/>
                </a:solidFill>
                <a:latin typeface="Times New Roman" pitchFamily="18" charset="0"/>
                <a:cs typeface="Times New Roman" pitchFamily="18" charset="0"/>
              </a:rPr>
              <a:t>ability to report.</a:t>
            </a:r>
          </a:p>
          <a:p>
            <a:pPr lvl="0" eaLnBrk="1" hangingPunct="1">
              <a:spcBef>
                <a:spcPct val="0"/>
              </a:spcBef>
              <a:buClrTx/>
              <a:buSzTx/>
              <a:buFont typeface="Arial" panose="020B0604020202020204" pitchFamily="34" charset="0"/>
              <a:buChar char="•"/>
            </a:pPr>
            <a:r>
              <a:rPr lang="en-US" b="0" kern="1200" dirty="0" smtClean="0">
                <a:solidFill>
                  <a:srgbClr val="002060"/>
                </a:solidFill>
                <a:latin typeface="Times New Roman" pitchFamily="18" charset="0"/>
                <a:cs typeface="Times New Roman" pitchFamily="18" charset="0"/>
              </a:rPr>
              <a:t>Regular </a:t>
            </a:r>
            <a:r>
              <a:rPr lang="en-US" b="0" kern="1200" dirty="0">
                <a:solidFill>
                  <a:srgbClr val="002060"/>
                </a:solidFill>
                <a:latin typeface="Times New Roman" pitchFamily="18" charset="0"/>
                <a:cs typeface="Times New Roman" pitchFamily="18" charset="0"/>
              </a:rPr>
              <a:t>or situational </a:t>
            </a:r>
            <a:r>
              <a:rPr lang="en-US" b="0" kern="1200" dirty="0" smtClean="0">
                <a:solidFill>
                  <a:srgbClr val="002060"/>
                </a:solidFill>
                <a:latin typeface="Times New Roman" pitchFamily="18" charset="0"/>
                <a:cs typeface="Times New Roman" pitchFamily="18" charset="0"/>
              </a:rPr>
              <a:t>arrangement </a:t>
            </a:r>
            <a:r>
              <a:rPr lang="en-US" b="0" kern="1200" dirty="0">
                <a:solidFill>
                  <a:srgbClr val="002060"/>
                </a:solidFill>
                <a:latin typeface="Times New Roman" pitchFamily="18" charset="0"/>
                <a:cs typeface="Times New Roman" pitchFamily="18" charset="0"/>
              </a:rPr>
              <a:t>for </a:t>
            </a:r>
            <a:r>
              <a:rPr lang="en-US" b="0" kern="1200" dirty="0" smtClean="0">
                <a:solidFill>
                  <a:srgbClr val="002060"/>
                </a:solidFill>
                <a:latin typeface="Times New Roman" pitchFamily="18" charset="0"/>
                <a:cs typeface="Times New Roman" pitchFamily="18" charset="0"/>
              </a:rPr>
              <a:t>an employee </a:t>
            </a:r>
            <a:r>
              <a:rPr lang="en-US" b="0" kern="1200" dirty="0">
                <a:solidFill>
                  <a:srgbClr val="002060"/>
                </a:solidFill>
                <a:latin typeface="Times New Roman" pitchFamily="18" charset="0"/>
                <a:cs typeface="Times New Roman" pitchFamily="18" charset="0"/>
              </a:rPr>
              <a:t>with an </a:t>
            </a:r>
            <a:r>
              <a:rPr lang="en-US" b="0" kern="1200" dirty="0" smtClean="0">
                <a:solidFill>
                  <a:srgbClr val="002060"/>
                </a:solidFill>
                <a:latin typeface="Times New Roman" pitchFamily="18" charset="0"/>
                <a:cs typeface="Times New Roman" pitchFamily="18" charset="0"/>
              </a:rPr>
              <a:t>impairment.</a:t>
            </a:r>
          </a:p>
          <a:p>
            <a:pPr marL="0" indent="0" eaLnBrk="1" hangingPunct="1">
              <a:spcBef>
                <a:spcPct val="0"/>
              </a:spcBef>
              <a:buClrTx/>
              <a:buSzTx/>
              <a:buNone/>
            </a:pPr>
            <a:r>
              <a:rPr lang="en-US" i="1" u="sng" kern="1200" dirty="0">
                <a:solidFill>
                  <a:srgbClr val="002060"/>
                </a:solidFill>
                <a:latin typeface="Times New Roman" pitchFamily="18" charset="0"/>
                <a:cs typeface="Times New Roman" pitchFamily="18" charset="0"/>
              </a:rPr>
              <a:t>Eligibility</a:t>
            </a:r>
            <a:r>
              <a:rPr lang="en-US" i="1" u="sng" kern="1200" dirty="0" smtClean="0">
                <a:solidFill>
                  <a:srgbClr val="002060"/>
                </a:solidFill>
                <a:latin typeface="Times New Roman" pitchFamily="18" charset="0"/>
                <a:cs typeface="Times New Roman" pitchFamily="18" charset="0"/>
              </a:rPr>
              <a:t>: </a:t>
            </a:r>
            <a:r>
              <a:rPr lang="en-US" b="0" kern="1200" dirty="0" smtClean="0">
                <a:solidFill>
                  <a:srgbClr val="002060"/>
                </a:solidFill>
                <a:latin typeface="Times New Roman" pitchFamily="18" charset="0"/>
                <a:cs typeface="Times New Roman" pitchFamily="18" charset="0"/>
              </a:rPr>
              <a:t>Telework </a:t>
            </a:r>
            <a:r>
              <a:rPr lang="en-US" b="0" kern="1200" dirty="0">
                <a:solidFill>
                  <a:srgbClr val="002060"/>
                </a:solidFill>
                <a:latin typeface="Times New Roman" pitchFamily="18" charset="0"/>
                <a:cs typeface="Times New Roman" pitchFamily="18" charset="0"/>
              </a:rPr>
              <a:t>is not an entitlement and not all employees are eligible to telework. When </a:t>
            </a:r>
            <a:r>
              <a:rPr lang="en-US" b="0" kern="1200" dirty="0" smtClean="0">
                <a:solidFill>
                  <a:srgbClr val="002060"/>
                </a:solidFill>
                <a:latin typeface="Times New Roman" pitchFamily="18" charset="0"/>
                <a:cs typeface="Times New Roman" pitchFamily="18" charset="0"/>
              </a:rPr>
              <a:t>determining </a:t>
            </a:r>
            <a:r>
              <a:rPr lang="en-US" b="0" kern="1200" dirty="0">
                <a:solidFill>
                  <a:srgbClr val="002060"/>
                </a:solidFill>
                <a:latin typeface="Times New Roman" pitchFamily="18" charset="0"/>
                <a:cs typeface="Times New Roman" pitchFamily="18" charset="0"/>
              </a:rPr>
              <a:t>eligibility, a supervisor must look at both the eligibility of the person and the position.</a:t>
            </a:r>
            <a:endParaRPr lang="en-US" b="0" dirty="0" smtClean="0">
              <a:solidFill>
                <a:srgbClr val="002060"/>
              </a:solidFill>
              <a:latin typeface="Times New Roman" pitchFamily="18" charset="0"/>
              <a:cs typeface="Times New Roman" pitchFamily="18" charset="0"/>
            </a:endParaRPr>
          </a:p>
          <a:p>
            <a:pPr algn="ctr">
              <a:spcBef>
                <a:spcPts val="0"/>
              </a:spcBef>
              <a:buNone/>
            </a:pPr>
            <a:endParaRPr lang="en-US" sz="1000" i="1" u="sng" dirty="0">
              <a:solidFill>
                <a:srgbClr val="002060"/>
              </a:solidFill>
              <a:latin typeface="Times New Roman" pitchFamily="18" charset="0"/>
              <a:cs typeface="Times New Roman" pitchFamily="18" charset="0"/>
            </a:endParaRPr>
          </a:p>
          <a:p>
            <a:pPr algn="ctr">
              <a:spcBef>
                <a:spcPts val="0"/>
              </a:spcBef>
              <a:buNone/>
            </a:pPr>
            <a:r>
              <a:rPr lang="en-US" sz="2400" i="1" u="sng" dirty="0">
                <a:solidFill>
                  <a:srgbClr val="002060"/>
                </a:solidFill>
                <a:latin typeface="Times New Roman" pitchFamily="18" charset="0"/>
                <a:cs typeface="Times New Roman" pitchFamily="18" charset="0"/>
              </a:rPr>
              <a:t>Review the Telework Fact Sheet with your Supervisor.</a:t>
            </a:r>
          </a:p>
          <a:p>
            <a:pPr algn="ctr">
              <a:spcBef>
                <a:spcPts val="0"/>
              </a:spcBef>
              <a:buNone/>
            </a:pPr>
            <a:r>
              <a:rPr lang="en-US" sz="2400" i="1" u="sng" dirty="0">
                <a:solidFill>
                  <a:srgbClr val="002060"/>
                </a:solidFill>
                <a:latin typeface="Times New Roman" pitchFamily="18" charset="0"/>
                <a:cs typeface="Times New Roman" pitchFamily="18" charset="0"/>
              </a:rPr>
              <a:t>All training and telework agreement requirements must be met prior to any telework is scheduled; see Telework Fact Sheet.</a:t>
            </a:r>
          </a:p>
          <a:p>
            <a:pPr>
              <a:spcBef>
                <a:spcPts val="0"/>
              </a:spcBef>
              <a:buNone/>
            </a:pPr>
            <a:endParaRPr lang="en-US" sz="2400" i="1" u="sng" dirty="0">
              <a:solidFill>
                <a:srgbClr val="002060"/>
              </a:solidFill>
              <a:latin typeface="Times New Roman" pitchFamily="18" charset="0"/>
              <a:cs typeface="Times New Roman" pitchFamily="18" charset="0"/>
            </a:endParaRPr>
          </a:p>
          <a:p>
            <a:pPr>
              <a:buNone/>
            </a:pPr>
            <a:endParaRPr lang="en-US" sz="2400" i="1" u="sng"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74</a:t>
            </a:fld>
            <a:endParaRPr lang="en-US">
              <a:solidFill>
                <a:srgbClr val="E3DED1"/>
              </a:solidFill>
            </a:endParaRPr>
          </a:p>
        </p:txBody>
      </p:sp>
    </p:spTree>
    <p:extLst>
      <p:ext uri="{BB962C8B-B14F-4D97-AF65-F5344CB8AC3E}">
        <p14:creationId xmlns:p14="http://schemas.microsoft.com/office/powerpoint/2010/main" val="820373156"/>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marL="342900" indent="-342900" algn="ctr"/>
            <a:r>
              <a:rPr lang="en-US" i="0" dirty="0" smtClean="0">
                <a:latin typeface="Times New Roman" pitchFamily="18" charset="0"/>
                <a:cs typeface="Times New Roman" pitchFamily="18" charset="0"/>
              </a:rPr>
              <a:t>Telework </a:t>
            </a:r>
          </a:p>
        </p:txBody>
      </p:sp>
      <p:sp>
        <p:nvSpPr>
          <p:cNvPr id="64515" name="Content Placeholder 2"/>
          <p:cNvSpPr>
            <a:spLocks noGrp="1"/>
          </p:cNvSpPr>
          <p:nvPr>
            <p:ph idx="1"/>
          </p:nvPr>
        </p:nvSpPr>
        <p:spPr>
          <a:xfrm>
            <a:off x="276225" y="1366838"/>
            <a:ext cx="8397875" cy="4881562"/>
          </a:xfrm>
        </p:spPr>
        <p:txBody>
          <a:bodyPr/>
          <a:lstStyle/>
          <a:p>
            <a:pPr marL="0" indent="0" eaLnBrk="1" hangingPunct="1">
              <a:spcBef>
                <a:spcPct val="0"/>
              </a:spcBef>
              <a:buClrTx/>
              <a:buSzTx/>
              <a:buNone/>
            </a:pPr>
            <a:r>
              <a:rPr lang="en-US" sz="3200" kern="1200" dirty="0" smtClean="0">
                <a:solidFill>
                  <a:srgbClr val="002060"/>
                </a:solidFill>
                <a:latin typeface="Times New Roman" pitchFamily="18" charset="0"/>
                <a:cs typeface="Times New Roman" pitchFamily="18" charset="0"/>
              </a:rPr>
              <a:t>Telework Requirements:</a:t>
            </a:r>
          </a:p>
          <a:p>
            <a:pPr marL="0" indent="0" eaLnBrk="1" hangingPunct="1">
              <a:spcBef>
                <a:spcPct val="0"/>
              </a:spcBef>
              <a:buClrTx/>
              <a:buSzTx/>
              <a:buNone/>
            </a:pPr>
            <a:endParaRPr lang="en-US" sz="2800" kern="1200" dirty="0" smtClean="0">
              <a:solidFill>
                <a:srgbClr val="002060"/>
              </a:solidFill>
              <a:latin typeface="Times New Roman" pitchFamily="18" charset="0"/>
              <a:cs typeface="Times New Roman" pitchFamily="18" charset="0"/>
            </a:endParaRPr>
          </a:p>
          <a:p>
            <a:pPr eaLnBrk="1" hangingPunct="1">
              <a:spcBef>
                <a:spcPct val="0"/>
              </a:spcBef>
              <a:buClrTx/>
              <a:buSzTx/>
              <a:buFont typeface="Wingdings" panose="05000000000000000000" pitchFamily="2" charset="2"/>
              <a:buChar char="§"/>
            </a:pPr>
            <a:r>
              <a:rPr lang="en-US" sz="2400" b="0" dirty="0" smtClean="0">
                <a:solidFill>
                  <a:srgbClr val="002060"/>
                </a:solidFill>
                <a:latin typeface="Times New Roman" pitchFamily="18" charset="0"/>
                <a:cs typeface="Times New Roman" pitchFamily="18" charset="0"/>
              </a:rPr>
              <a:t>Telework.gov Training:  Telework 101 Certificates (all)</a:t>
            </a:r>
          </a:p>
          <a:p>
            <a:pPr eaLnBrk="1" hangingPunct="1">
              <a:spcBef>
                <a:spcPct val="0"/>
              </a:spcBef>
              <a:buClrTx/>
              <a:buSzTx/>
              <a:buFont typeface="Wingdings" panose="05000000000000000000" pitchFamily="2" charset="2"/>
              <a:buChar char="§"/>
            </a:pPr>
            <a:r>
              <a:rPr lang="en-US" sz="2400" b="0" dirty="0" smtClean="0">
                <a:solidFill>
                  <a:srgbClr val="002060"/>
                </a:solidFill>
                <a:latin typeface="Times New Roman" pitchFamily="18" charset="0"/>
                <a:cs typeface="Times New Roman" pitchFamily="18" charset="0"/>
              </a:rPr>
              <a:t>DD 2946 – Telework Agreement</a:t>
            </a:r>
          </a:p>
          <a:p>
            <a:pPr eaLnBrk="1" hangingPunct="1">
              <a:spcBef>
                <a:spcPct val="0"/>
              </a:spcBef>
              <a:buClrTx/>
              <a:buSzTx/>
              <a:buFont typeface="Wingdings" panose="05000000000000000000" pitchFamily="2" charset="2"/>
              <a:buChar char="§"/>
            </a:pPr>
            <a:r>
              <a:rPr lang="en-US" sz="2400" b="0" dirty="0" smtClean="0">
                <a:solidFill>
                  <a:srgbClr val="002060"/>
                </a:solidFill>
                <a:latin typeface="Times New Roman" pitchFamily="18" charset="0"/>
                <a:cs typeface="Times New Roman" pitchFamily="18" charset="0"/>
              </a:rPr>
              <a:t>DD 2875 – System Authorization</a:t>
            </a:r>
          </a:p>
          <a:p>
            <a:pPr eaLnBrk="1" hangingPunct="1">
              <a:spcBef>
                <a:spcPct val="0"/>
              </a:spcBef>
              <a:buClrTx/>
              <a:buSzTx/>
              <a:buFont typeface="Wingdings" panose="05000000000000000000" pitchFamily="2" charset="2"/>
              <a:buChar char="§"/>
            </a:pPr>
            <a:r>
              <a:rPr lang="en-US" sz="2400" b="0" dirty="0" smtClean="0">
                <a:solidFill>
                  <a:srgbClr val="002060"/>
                </a:solidFill>
                <a:latin typeface="Times New Roman" pitchFamily="18" charset="0"/>
                <a:cs typeface="Times New Roman" pitchFamily="18" charset="0"/>
              </a:rPr>
              <a:t>AF 4394 – User Agreement</a:t>
            </a:r>
          </a:p>
          <a:p>
            <a:pPr eaLnBrk="1" hangingPunct="1">
              <a:spcBef>
                <a:spcPct val="0"/>
              </a:spcBef>
              <a:buClrTx/>
              <a:buSzTx/>
              <a:buFont typeface="Wingdings" panose="05000000000000000000" pitchFamily="2" charset="2"/>
              <a:buChar char="§"/>
            </a:pPr>
            <a:r>
              <a:rPr lang="en-US" sz="2400" b="0" dirty="0" smtClean="0">
                <a:solidFill>
                  <a:srgbClr val="002060"/>
                </a:solidFill>
                <a:latin typeface="Times New Roman" pitchFamily="18" charset="0"/>
                <a:cs typeface="Times New Roman" pitchFamily="18" charset="0"/>
              </a:rPr>
              <a:t>Cyber Awareness Certificate</a:t>
            </a:r>
          </a:p>
          <a:p>
            <a:pPr eaLnBrk="1" hangingPunct="1">
              <a:spcBef>
                <a:spcPct val="0"/>
              </a:spcBef>
              <a:buClrTx/>
              <a:buSzTx/>
              <a:buFont typeface="Wingdings" panose="05000000000000000000" pitchFamily="2" charset="2"/>
              <a:buChar char="§"/>
            </a:pPr>
            <a:r>
              <a:rPr lang="en-US" sz="2400" b="0" dirty="0" smtClean="0">
                <a:solidFill>
                  <a:srgbClr val="002060"/>
                </a:solidFill>
                <a:latin typeface="Times New Roman" pitchFamily="18" charset="0"/>
                <a:cs typeface="Times New Roman" pitchFamily="18" charset="0"/>
              </a:rPr>
              <a:t>Telework Checklist from IT</a:t>
            </a:r>
          </a:p>
          <a:p>
            <a:pPr eaLnBrk="1" hangingPunct="1">
              <a:spcBef>
                <a:spcPct val="0"/>
              </a:spcBef>
              <a:buClrTx/>
              <a:buSzTx/>
              <a:buFont typeface="Wingdings" panose="05000000000000000000" pitchFamily="2" charset="2"/>
              <a:buChar char="§"/>
            </a:pPr>
            <a:endParaRPr lang="en-US" sz="2400" b="0" dirty="0">
              <a:solidFill>
                <a:srgbClr val="002060"/>
              </a:solidFill>
              <a:latin typeface="Times New Roman" pitchFamily="18" charset="0"/>
              <a:cs typeface="Times New Roman" pitchFamily="18" charset="0"/>
            </a:endParaRPr>
          </a:p>
          <a:p>
            <a:pPr marL="0" indent="0" eaLnBrk="1" hangingPunct="1">
              <a:spcBef>
                <a:spcPct val="0"/>
              </a:spcBef>
              <a:buClrTx/>
              <a:buSzTx/>
              <a:buNone/>
            </a:pPr>
            <a:r>
              <a:rPr lang="en-US" sz="2400" b="0" dirty="0" smtClean="0">
                <a:solidFill>
                  <a:srgbClr val="002060"/>
                </a:solidFill>
                <a:latin typeface="Times New Roman" pitchFamily="18" charset="0"/>
                <a:cs typeface="Times New Roman" pitchFamily="18" charset="0"/>
              </a:rPr>
              <a:t>Submit to </a:t>
            </a:r>
            <a:r>
              <a:rPr lang="en-US" sz="2400" b="0" dirty="0" err="1" smtClean="0">
                <a:solidFill>
                  <a:srgbClr val="002060"/>
                </a:solidFill>
                <a:latin typeface="Times New Roman" pitchFamily="18" charset="0"/>
                <a:cs typeface="Times New Roman" pitchFamily="18" charset="0"/>
              </a:rPr>
              <a:t>Comm</a:t>
            </a:r>
            <a:r>
              <a:rPr lang="en-US" sz="2400" b="0" dirty="0" smtClean="0">
                <a:solidFill>
                  <a:srgbClr val="002060"/>
                </a:solidFill>
                <a:latin typeface="Times New Roman" pitchFamily="18" charset="0"/>
                <a:cs typeface="Times New Roman" pitchFamily="18" charset="0"/>
              </a:rPr>
              <a:t> Squadron as a Ticket. </a:t>
            </a:r>
          </a:p>
          <a:p>
            <a:pPr marL="0" indent="0" eaLnBrk="1" hangingPunct="1">
              <a:spcBef>
                <a:spcPct val="0"/>
              </a:spcBef>
              <a:buClrTx/>
              <a:buSzTx/>
              <a:buNone/>
            </a:pPr>
            <a:endParaRPr lang="en-US" sz="2400" b="0" dirty="0">
              <a:solidFill>
                <a:srgbClr val="002060"/>
              </a:solidFill>
              <a:latin typeface="Times New Roman" pitchFamily="18" charset="0"/>
              <a:cs typeface="Times New Roman" pitchFamily="18" charset="0"/>
            </a:endParaRPr>
          </a:p>
          <a:p>
            <a:pPr marL="0" indent="0" eaLnBrk="1" hangingPunct="1">
              <a:spcBef>
                <a:spcPct val="0"/>
              </a:spcBef>
              <a:buClrTx/>
              <a:buSzTx/>
              <a:buNone/>
            </a:pPr>
            <a:r>
              <a:rPr lang="en-US" sz="2400" b="0" dirty="0" smtClean="0">
                <a:solidFill>
                  <a:srgbClr val="002060"/>
                </a:solidFill>
                <a:latin typeface="Times New Roman" pitchFamily="18" charset="0"/>
                <a:cs typeface="Times New Roman" pitchFamily="18" charset="0"/>
              </a:rPr>
              <a:t>Wireless must be enabled on PC, and VPN added.</a:t>
            </a:r>
            <a:endParaRPr lang="en-US" sz="2400" b="0" dirty="0">
              <a:solidFill>
                <a:srgbClr val="002060"/>
              </a:solidFill>
              <a:latin typeface="Times New Roman" pitchFamily="18" charset="0"/>
              <a:cs typeface="Times New Roman" pitchFamily="18" charset="0"/>
            </a:endParaRPr>
          </a:p>
          <a:p>
            <a:pPr>
              <a:buNone/>
            </a:pPr>
            <a:endParaRPr lang="en-US" sz="2400" i="1" u="sng" dirty="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75</a:t>
            </a:fld>
            <a:endParaRPr lang="en-US">
              <a:solidFill>
                <a:srgbClr val="E3DED1"/>
              </a:solidFill>
            </a:endParaRPr>
          </a:p>
        </p:txBody>
      </p:sp>
    </p:spTree>
    <p:extLst>
      <p:ext uri="{BB962C8B-B14F-4D97-AF65-F5344CB8AC3E}">
        <p14:creationId xmlns:p14="http://schemas.microsoft.com/office/powerpoint/2010/main" val="2130630670"/>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 Schedules (</a:t>
            </a:r>
            <a:r>
              <a:rPr lang="en-US" sz="2800" dirty="0"/>
              <a:t>AFI 36-807)</a:t>
            </a:r>
          </a:p>
        </p:txBody>
      </p:sp>
      <p:sp>
        <p:nvSpPr>
          <p:cNvPr id="3" name="Content Placeholder 2"/>
          <p:cNvSpPr>
            <a:spLocks noGrp="1"/>
          </p:cNvSpPr>
          <p:nvPr>
            <p:ph idx="1"/>
          </p:nvPr>
        </p:nvSpPr>
        <p:spPr>
          <a:xfrm>
            <a:off x="276225" y="1366838"/>
            <a:ext cx="8397875" cy="4881562"/>
          </a:xfrm>
        </p:spPr>
        <p:txBody>
          <a:bodyPr/>
          <a:lstStyle/>
          <a:p>
            <a:r>
              <a:rPr lang="en-US" b="0" dirty="0" smtClean="0">
                <a:solidFill>
                  <a:srgbClr val="002060"/>
                </a:solidFill>
              </a:rPr>
              <a:t>AFI 36-807, para 3.1</a:t>
            </a:r>
            <a:r>
              <a:rPr lang="en-US" b="0" dirty="0">
                <a:solidFill>
                  <a:srgbClr val="002060"/>
                </a:solidFill>
              </a:rPr>
              <a:t>. Tours of Duty.</a:t>
            </a:r>
          </a:p>
          <a:p>
            <a:pPr marL="0" indent="0">
              <a:buNone/>
            </a:pPr>
            <a:r>
              <a:rPr lang="en-US" b="0" dirty="0">
                <a:solidFill>
                  <a:srgbClr val="002060"/>
                </a:solidFill>
              </a:rPr>
              <a:t>3.1.1. Tours of Duty. A 40-hour basic workweek scheduled Monday through Friday where the hours of a day and the days of a workweek constitute an employee’s regularly scheduled administrative workweek.</a:t>
            </a:r>
          </a:p>
          <a:p>
            <a:pPr marL="0" indent="0">
              <a:buNone/>
            </a:pPr>
            <a:r>
              <a:rPr lang="en-US" b="0" dirty="0">
                <a:solidFill>
                  <a:srgbClr val="002060"/>
                </a:solidFill>
              </a:rPr>
              <a:t>3.1.2. Uncommon Tour of Duty. Any 40-hour basic workweek scheduled to include Saturday and/or Sunday, or one that is scheduled for four workdays or less but no more than six days of the administrative workweek. An uncommon tour of duty may be established when necessary for efficient operations or when the cost of operations can thus be reduced without imposing undue hardship on employees.</a:t>
            </a:r>
            <a:endParaRPr lang="en-US" b="0" dirty="0" smtClean="0">
              <a:solidFill>
                <a:srgbClr val="002060"/>
              </a:solidFill>
            </a:endParaRPr>
          </a:p>
          <a:p>
            <a:pPr marL="0" indent="0" algn="ctr">
              <a:spcBef>
                <a:spcPts val="0"/>
              </a:spcBef>
              <a:buNone/>
            </a:pPr>
            <a:endParaRPr lang="en-US" b="0" dirty="0" smtClean="0">
              <a:solidFill>
                <a:srgbClr val="002060"/>
              </a:solidFill>
            </a:endParaRPr>
          </a:p>
          <a:p>
            <a:pPr marL="0" indent="0" algn="ctr">
              <a:spcBef>
                <a:spcPts val="0"/>
              </a:spcBef>
              <a:buNone/>
            </a:pPr>
            <a:r>
              <a:rPr lang="en-US" b="0" dirty="0" smtClean="0">
                <a:solidFill>
                  <a:srgbClr val="002060"/>
                </a:solidFill>
              </a:rPr>
              <a:t>Core duty hours </a:t>
            </a:r>
            <a:r>
              <a:rPr lang="en-US" b="0" dirty="0">
                <a:solidFill>
                  <a:srgbClr val="002060"/>
                </a:solidFill>
              </a:rPr>
              <a:t>are normally 0900 to 1500, Monday through </a:t>
            </a:r>
            <a:r>
              <a:rPr lang="en-US" b="0" dirty="0" smtClean="0">
                <a:solidFill>
                  <a:srgbClr val="002060"/>
                </a:solidFill>
              </a:rPr>
              <a:t>Friday.</a:t>
            </a:r>
          </a:p>
          <a:p>
            <a:pPr marL="0" indent="0" algn="ctr">
              <a:spcBef>
                <a:spcPts val="0"/>
              </a:spcBef>
              <a:buNone/>
            </a:pPr>
            <a:r>
              <a:rPr lang="en-US" b="0" dirty="0" smtClean="0">
                <a:solidFill>
                  <a:srgbClr val="002060"/>
                </a:solidFill>
              </a:rPr>
              <a:t>See your unit and supervisor for more information.</a:t>
            </a:r>
            <a:endParaRPr lang="en-US" b="0" dirty="0">
              <a:solidFill>
                <a:srgbClr val="002060"/>
              </a:solidFill>
            </a:endParaRPr>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76</a:t>
            </a:fld>
            <a:endParaRPr lang="en-US" dirty="0">
              <a:solidFill>
                <a:schemeClr val="bg2"/>
              </a:solidFill>
            </a:endParaRPr>
          </a:p>
        </p:txBody>
      </p:sp>
    </p:spTree>
    <p:extLst>
      <p:ext uri="{BB962C8B-B14F-4D97-AF65-F5344CB8AC3E}">
        <p14:creationId xmlns:p14="http://schemas.microsoft.com/office/powerpoint/2010/main" val="29182285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Breaks &amp; Lunch </a:t>
            </a:r>
            <a:r>
              <a:rPr lang="en-US" sz="2400" dirty="0"/>
              <a:t>(AFI 36-807) (Cont.)</a:t>
            </a:r>
          </a:p>
        </p:txBody>
      </p:sp>
      <p:sp>
        <p:nvSpPr>
          <p:cNvPr id="3" name="Content Placeholder 2"/>
          <p:cNvSpPr>
            <a:spLocks noGrp="1"/>
          </p:cNvSpPr>
          <p:nvPr>
            <p:ph idx="1"/>
          </p:nvPr>
        </p:nvSpPr>
        <p:spPr/>
        <p:txBody>
          <a:bodyPr/>
          <a:lstStyle/>
          <a:p>
            <a:r>
              <a:rPr lang="en-US" b="0" dirty="0">
                <a:solidFill>
                  <a:srgbClr val="002060"/>
                </a:solidFill>
              </a:rPr>
              <a:t>AFI 36-807, para 3.2.3. </a:t>
            </a:r>
            <a:r>
              <a:rPr lang="en-US" b="0" u="sng" dirty="0">
                <a:solidFill>
                  <a:srgbClr val="002060"/>
                </a:solidFill>
              </a:rPr>
              <a:t>Scheduling Rest Periods</a:t>
            </a:r>
            <a:r>
              <a:rPr lang="en-US" b="0" dirty="0">
                <a:solidFill>
                  <a:srgbClr val="002060"/>
                </a:solidFill>
              </a:rPr>
              <a:t>. For FLSA non-exempt employees, schedule short rest periods, not exceeding 15 minutes during each four hours of continuous work, when the employee is not able to leave the work site as needed and the supervisor believes the rest periods will be of benefit to the service and mission.</a:t>
            </a:r>
            <a:endParaRPr lang="en-US" b="0" dirty="0" smtClean="0">
              <a:solidFill>
                <a:srgbClr val="002060"/>
              </a:solidFill>
            </a:endParaRPr>
          </a:p>
          <a:p>
            <a:r>
              <a:rPr lang="en-US" b="0" dirty="0" smtClean="0">
                <a:solidFill>
                  <a:srgbClr val="002060"/>
                </a:solidFill>
              </a:rPr>
              <a:t>AFI 36-807, para 3.2.4. </a:t>
            </a:r>
            <a:r>
              <a:rPr lang="en-US" b="0" u="sng" dirty="0">
                <a:solidFill>
                  <a:srgbClr val="002060"/>
                </a:solidFill>
              </a:rPr>
              <a:t>Scheduling of Lunch Periods</a:t>
            </a:r>
            <a:r>
              <a:rPr lang="en-US" b="0" dirty="0">
                <a:solidFill>
                  <a:srgbClr val="002060"/>
                </a:solidFill>
              </a:rPr>
              <a:t>. Scheduled lunch (or other meal) periods are not considered duty time for which compensation is paid. Lunch periods normally range from 30 minutes to 1 hour. The employee is entirely free of the duties of their position during the lunch period.</a:t>
            </a:r>
          </a:p>
          <a:p>
            <a:r>
              <a:rPr lang="en-US" b="0" dirty="0">
                <a:solidFill>
                  <a:srgbClr val="002060"/>
                </a:solidFill>
              </a:rPr>
              <a:t>3.2.4.1. Lunch periods should not be scheduled to delay the start of the workday or shorten the workday</a:t>
            </a:r>
            <a:r>
              <a:rPr lang="en-US" b="0" dirty="0" smtClean="0">
                <a:solidFill>
                  <a:srgbClr val="002060"/>
                </a:solidFill>
              </a:rPr>
              <a:t>.</a:t>
            </a:r>
          </a:p>
          <a:p>
            <a:endParaRPr lang="en-US" b="0"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77</a:t>
            </a:fld>
            <a:endParaRPr lang="en-US" dirty="0">
              <a:solidFill>
                <a:schemeClr val="bg2"/>
              </a:solidFill>
            </a:endParaRPr>
          </a:p>
        </p:txBody>
      </p:sp>
    </p:spTree>
    <p:extLst>
      <p:ext uri="{BB962C8B-B14F-4D97-AF65-F5344CB8AC3E}">
        <p14:creationId xmlns:p14="http://schemas.microsoft.com/office/powerpoint/2010/main" val="15683217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Reasonable Accommodations</a:t>
            </a:r>
            <a:endParaRPr lang="en-US" dirty="0"/>
          </a:p>
        </p:txBody>
      </p:sp>
      <p:sp>
        <p:nvSpPr>
          <p:cNvPr id="3" name="Content Placeholder 2"/>
          <p:cNvSpPr>
            <a:spLocks noGrp="1"/>
          </p:cNvSpPr>
          <p:nvPr>
            <p:ph idx="1"/>
          </p:nvPr>
        </p:nvSpPr>
        <p:spPr>
          <a:xfrm>
            <a:off x="381000" y="1294646"/>
            <a:ext cx="8378952" cy="5229978"/>
          </a:xfrm>
        </p:spPr>
        <p:txBody>
          <a:bodyPr/>
          <a:lstStyle/>
          <a:p>
            <a:r>
              <a:rPr lang="en-US" sz="2400" dirty="0" smtClean="0">
                <a:solidFill>
                  <a:srgbClr val="002060"/>
                </a:solidFill>
                <a:latin typeface="’Times New Roman’"/>
              </a:rPr>
              <a:t>Buckley AFB is an equal employment opportunity employer.</a:t>
            </a:r>
          </a:p>
          <a:p>
            <a:r>
              <a:rPr lang="en-US" sz="2400" dirty="0" smtClean="0">
                <a:solidFill>
                  <a:srgbClr val="002060"/>
                </a:solidFill>
                <a:latin typeface="’Times New Roman’"/>
              </a:rPr>
              <a:t>Reasonable Accommodation Procedures:</a:t>
            </a:r>
          </a:p>
          <a:p>
            <a:pPr lvl="1"/>
            <a:r>
              <a:rPr lang="en-US" sz="2400" b="0" dirty="0">
                <a:solidFill>
                  <a:srgbClr val="002060"/>
                </a:solidFill>
                <a:latin typeface="’Times New Roman’"/>
              </a:rPr>
              <a:t>Step 1: Initiating a Request. </a:t>
            </a:r>
            <a:endParaRPr lang="en-US" sz="2400" b="0" dirty="0" smtClean="0">
              <a:solidFill>
                <a:srgbClr val="002060"/>
              </a:solidFill>
              <a:latin typeface="’Times New Roman’"/>
            </a:endParaRPr>
          </a:p>
          <a:p>
            <a:pPr lvl="1"/>
            <a:r>
              <a:rPr lang="en-US" sz="2400" b="0" dirty="0">
                <a:solidFill>
                  <a:srgbClr val="002060"/>
                </a:solidFill>
                <a:latin typeface="’Times New Roman’"/>
              </a:rPr>
              <a:t>Step 2: Interactive Process. </a:t>
            </a:r>
            <a:endParaRPr lang="en-US" sz="2400" b="0" dirty="0" smtClean="0">
              <a:solidFill>
                <a:srgbClr val="002060"/>
              </a:solidFill>
              <a:latin typeface="’Times New Roman’"/>
            </a:endParaRPr>
          </a:p>
          <a:p>
            <a:pPr lvl="2"/>
            <a:r>
              <a:rPr lang="en-US" sz="2200" b="0" dirty="0" smtClean="0">
                <a:solidFill>
                  <a:srgbClr val="002060"/>
                </a:solidFill>
                <a:latin typeface="’Times New Roman’"/>
              </a:rPr>
              <a:t>Disability Information including medical documentation</a:t>
            </a:r>
          </a:p>
          <a:p>
            <a:pPr lvl="2"/>
            <a:r>
              <a:rPr lang="en-US" sz="2200" b="0" dirty="0" smtClean="0">
                <a:solidFill>
                  <a:srgbClr val="002060"/>
                </a:solidFill>
                <a:latin typeface="’Times New Roman’"/>
              </a:rPr>
              <a:t>Description of accommodation </a:t>
            </a:r>
          </a:p>
          <a:p>
            <a:pPr lvl="1"/>
            <a:r>
              <a:rPr lang="en-US" sz="2400" b="0" dirty="0">
                <a:solidFill>
                  <a:srgbClr val="002060"/>
                </a:solidFill>
                <a:latin typeface="’Times New Roman’"/>
              </a:rPr>
              <a:t>Step 3: Determining Reasonable </a:t>
            </a:r>
            <a:r>
              <a:rPr lang="en-US" sz="2400" b="0" dirty="0" smtClean="0">
                <a:solidFill>
                  <a:srgbClr val="002060"/>
                </a:solidFill>
                <a:latin typeface="’Times New Roman’"/>
              </a:rPr>
              <a:t>Accommodation</a:t>
            </a:r>
          </a:p>
          <a:p>
            <a:pPr marL="0" lvl="1" indent="0" algn="ctr">
              <a:buNone/>
            </a:pPr>
            <a:endParaRPr lang="en-US" sz="2400" b="0" dirty="0" smtClean="0">
              <a:solidFill>
                <a:srgbClr val="002060"/>
              </a:solidFill>
              <a:latin typeface="’Times New Roman’"/>
            </a:endParaRPr>
          </a:p>
          <a:p>
            <a:pPr marL="0" lvl="1" indent="0" algn="ctr">
              <a:buNone/>
            </a:pPr>
            <a:r>
              <a:rPr lang="en-US" sz="2400" b="0" dirty="0" smtClean="0">
                <a:solidFill>
                  <a:srgbClr val="002060"/>
                </a:solidFill>
                <a:latin typeface="’Times New Roman’"/>
              </a:rPr>
              <a:t>Disability Program Manager:  Lt Col Karla </a:t>
            </a:r>
            <a:r>
              <a:rPr lang="en-US" sz="2400" b="0" dirty="0" err="1" smtClean="0">
                <a:solidFill>
                  <a:srgbClr val="002060"/>
                </a:solidFill>
                <a:latin typeface="’Times New Roman’"/>
              </a:rPr>
              <a:t>Taff</a:t>
            </a:r>
            <a:r>
              <a:rPr lang="en-US" sz="2400" b="0" dirty="0" smtClean="0">
                <a:solidFill>
                  <a:srgbClr val="002060"/>
                </a:solidFill>
                <a:latin typeface="’Times New Roman’"/>
              </a:rPr>
              <a:t>, HQ ARPC</a:t>
            </a:r>
          </a:p>
          <a:p>
            <a:pPr marL="0" lvl="1" indent="0" algn="ctr">
              <a:buNone/>
            </a:pPr>
            <a:r>
              <a:rPr lang="en-US" sz="2400" b="0" dirty="0" smtClean="0">
                <a:solidFill>
                  <a:srgbClr val="002060"/>
                </a:solidFill>
                <a:latin typeface="’Times New Roman’"/>
              </a:rPr>
              <a:t>DSN:  847-3788</a:t>
            </a:r>
            <a:endParaRPr lang="en-US" sz="2400" b="0" dirty="0">
              <a:solidFill>
                <a:srgbClr val="002060"/>
              </a:solidFill>
              <a:latin typeface="’Times New Roman’"/>
            </a:endParaRPr>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78</a:t>
            </a:fld>
            <a:endParaRPr lang="en-US" dirty="0">
              <a:solidFill>
                <a:schemeClr val="bg2"/>
              </a:solidFill>
            </a:endParaRPr>
          </a:p>
        </p:txBody>
      </p:sp>
    </p:spTree>
    <p:extLst>
      <p:ext uri="{BB962C8B-B14F-4D97-AF65-F5344CB8AC3E}">
        <p14:creationId xmlns:p14="http://schemas.microsoft.com/office/powerpoint/2010/main" val="40403871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marL="342900" indent="-342900" algn="ctr"/>
            <a:r>
              <a:rPr lang="en-US" i="0" dirty="0" smtClean="0">
                <a:latin typeface="Times New Roman" pitchFamily="18" charset="0"/>
                <a:cs typeface="Times New Roman" pitchFamily="18" charset="0"/>
              </a:rPr>
              <a:t>Contact Information</a:t>
            </a:r>
          </a:p>
        </p:txBody>
      </p:sp>
      <p:sp>
        <p:nvSpPr>
          <p:cNvPr id="65539" name="Content Placeholder 2"/>
          <p:cNvSpPr>
            <a:spLocks noGrp="1"/>
          </p:cNvSpPr>
          <p:nvPr>
            <p:ph idx="1"/>
          </p:nvPr>
        </p:nvSpPr>
        <p:spPr>
          <a:xfrm>
            <a:off x="276225" y="1231271"/>
            <a:ext cx="8397875" cy="5017129"/>
          </a:xfrm>
        </p:spPr>
        <p:txBody>
          <a:bodyPr/>
          <a:lstStyle/>
          <a:p>
            <a:pPr>
              <a:buFont typeface="Wingdings" pitchFamily="2" charset="2"/>
              <a:buNone/>
            </a:pPr>
            <a:r>
              <a:rPr lang="en-US" sz="3200" dirty="0">
                <a:solidFill>
                  <a:srgbClr val="002060"/>
                </a:solidFill>
                <a:latin typeface="Times New Roman" pitchFamily="18" charset="0"/>
                <a:cs typeface="Times New Roman" pitchFamily="18" charset="0"/>
              </a:rPr>
              <a:t>Civilian Personnel Section</a:t>
            </a:r>
          </a:p>
          <a:p>
            <a:pPr algn="ctr">
              <a:spcBef>
                <a:spcPts val="0"/>
              </a:spcBef>
              <a:buNone/>
            </a:pPr>
            <a:r>
              <a:rPr lang="en-US" sz="2400" b="0" dirty="0">
                <a:solidFill>
                  <a:srgbClr val="002060"/>
                </a:solidFill>
                <a:latin typeface="Times New Roman" pitchFamily="18" charset="0"/>
                <a:cs typeface="Times New Roman" pitchFamily="18" charset="0"/>
              </a:rPr>
              <a:t>460 FSS/FSCA</a:t>
            </a:r>
          </a:p>
          <a:p>
            <a:pPr algn="ctr">
              <a:spcBef>
                <a:spcPts val="0"/>
              </a:spcBef>
              <a:buNone/>
            </a:pPr>
            <a:r>
              <a:rPr lang="en-US" sz="2400" b="0" dirty="0">
                <a:solidFill>
                  <a:srgbClr val="002060"/>
                </a:solidFill>
                <a:latin typeface="Times New Roman" pitchFamily="18" charset="0"/>
                <a:cs typeface="Times New Roman" pitchFamily="18" charset="0"/>
              </a:rPr>
              <a:t>E A-Basin, Bldg 606</a:t>
            </a:r>
          </a:p>
          <a:p>
            <a:pPr algn="ctr">
              <a:spcBef>
                <a:spcPts val="0"/>
              </a:spcBef>
              <a:buNone/>
            </a:pPr>
            <a:r>
              <a:rPr lang="en-US" sz="2400" b="0" dirty="0">
                <a:solidFill>
                  <a:srgbClr val="002060"/>
                </a:solidFill>
                <a:latin typeface="Times New Roman" pitchFamily="18" charset="0"/>
                <a:cs typeface="Times New Roman" pitchFamily="18" charset="0"/>
              </a:rPr>
              <a:t>Buckley AFB, CO  80011</a:t>
            </a:r>
          </a:p>
          <a:p>
            <a:pPr>
              <a:spcBef>
                <a:spcPts val="1200"/>
              </a:spcBef>
              <a:buNone/>
            </a:pPr>
            <a:r>
              <a:rPr lang="en-US" sz="3200" dirty="0">
                <a:solidFill>
                  <a:srgbClr val="002060"/>
                </a:solidFill>
                <a:latin typeface="Times New Roman" pitchFamily="18" charset="0"/>
                <a:cs typeface="Times New Roman" pitchFamily="18" charset="0"/>
              </a:rPr>
              <a:t>Hours of Operation</a:t>
            </a:r>
            <a:r>
              <a:rPr lang="en-US" sz="3200" dirty="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p>
          <a:p>
            <a:pPr>
              <a:spcBef>
                <a:spcPts val="1200"/>
              </a:spcBef>
              <a:buNone/>
            </a:pPr>
            <a:r>
              <a:rPr lang="en-US" sz="2400" b="0" dirty="0">
                <a:solidFill>
                  <a:srgbClr val="002060"/>
                </a:solidFill>
                <a:latin typeface="Times New Roman" pitchFamily="18" charset="0"/>
                <a:cs typeface="Times New Roman" pitchFamily="18" charset="0"/>
              </a:rPr>
              <a:t>Mon, Tues, Thurs, &amp; Fri 7:30am to 4:00pm </a:t>
            </a:r>
          </a:p>
          <a:p>
            <a:pPr>
              <a:spcBef>
                <a:spcPts val="1200"/>
              </a:spcBef>
              <a:buNone/>
            </a:pPr>
            <a:r>
              <a:rPr lang="en-US" sz="2400" b="0" dirty="0">
                <a:solidFill>
                  <a:srgbClr val="002060"/>
                </a:solidFill>
                <a:latin typeface="Times New Roman" pitchFamily="18" charset="0"/>
                <a:cs typeface="Times New Roman" pitchFamily="18" charset="0"/>
              </a:rPr>
              <a:t>Wednesday 10:30am to 4pm</a:t>
            </a:r>
          </a:p>
          <a:p>
            <a:pPr>
              <a:spcBef>
                <a:spcPts val="1200"/>
              </a:spcBef>
              <a:buNone/>
            </a:pPr>
            <a:r>
              <a:rPr lang="en-US" sz="3200" dirty="0">
                <a:solidFill>
                  <a:srgbClr val="002060"/>
                </a:solidFill>
                <a:latin typeface="Times New Roman" pitchFamily="18" charset="0"/>
                <a:cs typeface="Times New Roman" pitchFamily="18" charset="0"/>
              </a:rPr>
              <a:t>Telephone:  </a:t>
            </a:r>
            <a:r>
              <a:rPr lang="en-US" sz="2400" b="0" dirty="0">
                <a:solidFill>
                  <a:srgbClr val="002060"/>
                </a:solidFill>
                <a:latin typeface="Times New Roman" pitchFamily="18" charset="0"/>
                <a:cs typeface="Times New Roman" pitchFamily="18" charset="0"/>
              </a:rPr>
              <a:t>(720) 847-6191</a:t>
            </a:r>
          </a:p>
          <a:p>
            <a:pPr>
              <a:spcBef>
                <a:spcPts val="1200"/>
              </a:spcBef>
              <a:buNone/>
            </a:pPr>
            <a:r>
              <a:rPr lang="en-US" sz="2400" b="0" dirty="0">
                <a:solidFill>
                  <a:srgbClr val="002060"/>
                </a:solidFill>
                <a:latin typeface="Times New Roman" pitchFamily="18" charset="0"/>
                <a:cs typeface="Times New Roman" pitchFamily="18" charset="0"/>
              </a:rPr>
              <a:t>		Email: </a:t>
            </a:r>
            <a:r>
              <a:rPr lang="en-US" sz="2400" b="0" dirty="0">
                <a:solidFill>
                  <a:srgbClr val="002060"/>
                </a:solidFill>
                <a:latin typeface="Times New Roman" pitchFamily="18" charset="0"/>
                <a:cs typeface="Times New Roman" pitchFamily="18" charset="0"/>
                <a:hlinkClick r:id="rId3"/>
              </a:rPr>
              <a:t>460fss.fsmc.buckleystaffing@us.af.mil</a:t>
            </a:r>
            <a:endParaRPr lang="en-US" sz="2400" b="0" dirty="0">
              <a:solidFill>
                <a:srgbClr val="002060"/>
              </a:solidFill>
              <a:latin typeface="Times New Roman" pitchFamily="18" charset="0"/>
              <a:cs typeface="Times New Roman" pitchFamily="18" charset="0"/>
            </a:endParaRPr>
          </a:p>
          <a:p>
            <a:pPr>
              <a:buFont typeface="Wingdings" pitchFamily="2" charset="2"/>
              <a:buNone/>
            </a:pPr>
            <a:r>
              <a:rPr lang="en-US" sz="3200" dirty="0" smtClean="0">
                <a:solidFill>
                  <a:srgbClr val="002060"/>
                </a:solidFill>
                <a:latin typeface="Times New Roman" pitchFamily="18" charset="0"/>
                <a:cs typeface="Times New Roman" pitchFamily="18" charset="0"/>
              </a:rPr>
              <a:t>Buckley AFB Snow Line:</a:t>
            </a:r>
            <a:r>
              <a:rPr lang="en-US" sz="2400" dirty="0" smtClean="0">
                <a:solidFill>
                  <a:srgbClr val="002060"/>
                </a:solidFill>
                <a:latin typeface="Times New Roman" pitchFamily="18" charset="0"/>
                <a:cs typeface="Times New Roman" pitchFamily="18" charset="0"/>
              </a:rPr>
              <a:t>	</a:t>
            </a:r>
            <a:r>
              <a:rPr lang="en-US" sz="2400" b="0" dirty="0" smtClean="0">
                <a:solidFill>
                  <a:srgbClr val="002060"/>
                </a:solidFill>
                <a:latin typeface="Times New Roman" pitchFamily="18" charset="0"/>
                <a:cs typeface="Times New Roman" pitchFamily="18" charset="0"/>
              </a:rPr>
              <a:t>720-847-SNOW (7669)</a:t>
            </a:r>
            <a:endParaRPr lang="en-US" sz="2400" b="0" dirty="0">
              <a:solidFill>
                <a:srgbClr val="002060"/>
              </a:solidFill>
              <a:latin typeface="Times New Roman" pitchFamily="18" charset="0"/>
              <a:cs typeface="Times New Roman" pitchFamily="18" charset="0"/>
            </a:endParaRPr>
          </a:p>
          <a:p>
            <a:pPr>
              <a:buFont typeface="Wingdings" pitchFamily="2" charset="2"/>
              <a:buNone/>
            </a:pPr>
            <a:r>
              <a:rPr lang="en-US" sz="2400" b="0" dirty="0">
                <a:latin typeface="Times New Roman" pitchFamily="18" charset="0"/>
                <a:cs typeface="Times New Roman" pitchFamily="18" charset="0"/>
              </a:rPr>
              <a:t> </a:t>
            </a:r>
          </a:p>
          <a:p>
            <a:endParaRPr lang="en-US" sz="2400" b="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79</a:t>
            </a:fld>
            <a:endParaRPr lang="en-US">
              <a:solidFill>
                <a:srgbClr val="E3DED1"/>
              </a:solidFill>
            </a:endParaRPr>
          </a:p>
        </p:txBody>
      </p:sp>
    </p:spTree>
    <p:extLst>
      <p:ext uri="{BB962C8B-B14F-4D97-AF65-F5344CB8AC3E}">
        <p14:creationId xmlns:p14="http://schemas.microsoft.com/office/powerpoint/2010/main" val="2603683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673128" y="223838"/>
            <a:ext cx="7143750" cy="989326"/>
          </a:xfrm>
        </p:spPr>
        <p:txBody>
          <a:bodyPr/>
          <a:lstStyle/>
          <a:p>
            <a:pPr algn="ctr"/>
            <a:r>
              <a:rPr lang="en-US" i="0" dirty="0" smtClean="0">
                <a:latin typeface="Times New Roman" pitchFamily="18" charset="0"/>
                <a:cs typeface="Times New Roman" pitchFamily="18" charset="0"/>
              </a:rPr>
              <a:t>Common Access Card (CAC)</a:t>
            </a:r>
          </a:p>
        </p:txBody>
      </p:sp>
      <p:sp>
        <p:nvSpPr>
          <p:cNvPr id="13315" name="Content Placeholder 2"/>
          <p:cNvSpPr>
            <a:spLocks noGrp="1"/>
          </p:cNvSpPr>
          <p:nvPr>
            <p:ph idx="1"/>
          </p:nvPr>
        </p:nvSpPr>
        <p:spPr>
          <a:xfrm>
            <a:off x="381000" y="1213164"/>
            <a:ext cx="8378952" cy="5086036"/>
          </a:xfrm>
        </p:spPr>
        <p:txBody>
          <a:bodyPr/>
          <a:lstStyle/>
          <a:p>
            <a:pPr lvl="1">
              <a:spcBef>
                <a:spcPts val="0"/>
              </a:spcBef>
              <a:buNone/>
            </a:pPr>
            <a:r>
              <a:rPr lang="en-US" b="0" dirty="0" smtClean="0">
                <a:solidFill>
                  <a:srgbClr val="002060"/>
                </a:solidFill>
                <a:latin typeface="Times New Roman" pitchFamily="18" charset="0"/>
                <a:cs typeface="Times New Roman" pitchFamily="18" charset="0"/>
              </a:rPr>
              <a:t>A </a:t>
            </a:r>
            <a:r>
              <a:rPr lang="en-US" dirty="0" smtClean="0">
                <a:solidFill>
                  <a:srgbClr val="002060"/>
                </a:solidFill>
                <a:latin typeface="Times New Roman" pitchFamily="18" charset="0"/>
                <a:cs typeface="Times New Roman" pitchFamily="18" charset="0"/>
              </a:rPr>
              <a:t>CAC</a:t>
            </a:r>
            <a:r>
              <a:rPr lang="en-US" b="0" dirty="0" smtClean="0">
                <a:solidFill>
                  <a:srgbClr val="002060"/>
                </a:solidFill>
                <a:effectLst/>
                <a:latin typeface="Times New Roman" pitchFamily="18" charset="0"/>
                <a:cs typeface="Times New Roman" pitchFamily="18" charset="0"/>
              </a:rPr>
              <a:t> </a:t>
            </a:r>
            <a:r>
              <a:rPr lang="en-US" b="0" dirty="0" smtClean="0">
                <a:solidFill>
                  <a:srgbClr val="002060"/>
                </a:solidFill>
                <a:latin typeface="Times New Roman" pitchFamily="18" charset="0"/>
                <a:cs typeface="Times New Roman" pitchFamily="18" charset="0"/>
              </a:rPr>
              <a:t>allows you access to your computer and to Buckley Air Force Base. </a:t>
            </a:r>
          </a:p>
          <a:p>
            <a:pPr lvl="1" algn="ctr">
              <a:spcBef>
                <a:spcPts val="0"/>
              </a:spcBef>
              <a:buNone/>
            </a:pPr>
            <a:r>
              <a:rPr lang="en-US" dirty="0" smtClean="0">
                <a:solidFill>
                  <a:srgbClr val="002060"/>
                </a:solidFill>
                <a:latin typeface="Times New Roman" pitchFamily="18" charset="0"/>
                <a:cs typeface="Times New Roman" pitchFamily="18" charset="0"/>
              </a:rPr>
              <a:t>How do you get your CAC? </a:t>
            </a:r>
          </a:p>
          <a:p>
            <a:pPr lvl="1">
              <a:spcBef>
                <a:spcPts val="0"/>
              </a:spcBef>
              <a:buNone/>
            </a:pPr>
            <a:r>
              <a:rPr lang="en-US" sz="1550" b="1" dirty="0" smtClean="0">
                <a:solidFill>
                  <a:srgbClr val="002060"/>
                </a:solidFill>
                <a:latin typeface="Times New Roman" pitchFamily="18" charset="0"/>
                <a:cs typeface="Times New Roman" pitchFamily="18" charset="0"/>
              </a:rPr>
              <a:t>STEP 1 – </a:t>
            </a:r>
            <a:r>
              <a:rPr lang="en-US" sz="1550" b="0" dirty="0" smtClean="0">
                <a:solidFill>
                  <a:srgbClr val="002060"/>
                </a:solidFill>
                <a:latin typeface="Times New Roman" pitchFamily="18" charset="0"/>
                <a:cs typeface="Times New Roman" pitchFamily="18" charset="0"/>
              </a:rPr>
              <a:t>See your Unit Security Manager to initiate your security investigation and schedule Finger Prints with Steven </a:t>
            </a:r>
            <a:r>
              <a:rPr lang="en-US" sz="1550" b="0" dirty="0" err="1" smtClean="0">
                <a:solidFill>
                  <a:srgbClr val="002060"/>
                </a:solidFill>
                <a:latin typeface="Times New Roman" pitchFamily="18" charset="0"/>
                <a:cs typeface="Times New Roman" pitchFamily="18" charset="0"/>
              </a:rPr>
              <a:t>Lobato</a:t>
            </a:r>
            <a:r>
              <a:rPr lang="en-US" sz="1550" b="0" dirty="0" smtClean="0">
                <a:solidFill>
                  <a:srgbClr val="002060"/>
                </a:solidFill>
                <a:latin typeface="Times New Roman" pitchFamily="18" charset="0"/>
                <a:cs typeface="Times New Roman" pitchFamily="18" charset="0"/>
              </a:rPr>
              <a:t>, Wing IP.</a:t>
            </a:r>
          </a:p>
          <a:p>
            <a:pPr lvl="1">
              <a:buNone/>
            </a:pPr>
            <a:r>
              <a:rPr lang="en-US" sz="1550" dirty="0" smtClean="0">
                <a:solidFill>
                  <a:srgbClr val="002060"/>
                </a:solidFill>
                <a:latin typeface="Times New Roman" pitchFamily="18" charset="0"/>
                <a:cs typeface="Times New Roman" pitchFamily="18" charset="0"/>
              </a:rPr>
              <a:t>STEP 2 </a:t>
            </a:r>
            <a:r>
              <a:rPr lang="en-US" sz="1550" dirty="0">
                <a:solidFill>
                  <a:srgbClr val="002060"/>
                </a:solidFill>
                <a:latin typeface="Times New Roman" pitchFamily="18" charset="0"/>
                <a:cs typeface="Times New Roman" pitchFamily="18" charset="0"/>
              </a:rPr>
              <a:t>–</a:t>
            </a:r>
            <a:r>
              <a:rPr lang="en-US" sz="1550" b="0" dirty="0" smtClean="0">
                <a:solidFill>
                  <a:srgbClr val="002060"/>
                </a:solidFill>
                <a:latin typeface="Times New Roman" pitchFamily="18" charset="0"/>
                <a:cs typeface="Times New Roman" pitchFamily="18" charset="0"/>
              </a:rPr>
              <a:t> AFPC Staffing must process the request for personnel action  (RPA) to generate your SF-50, “Notification of Personnel Action.”</a:t>
            </a:r>
          </a:p>
          <a:p>
            <a:pPr lvl="1">
              <a:buNone/>
            </a:pPr>
            <a:r>
              <a:rPr lang="en-US" sz="1550" b="1" dirty="0" smtClean="0">
                <a:solidFill>
                  <a:srgbClr val="002060"/>
                </a:solidFill>
                <a:latin typeface="Times New Roman" pitchFamily="18" charset="0"/>
                <a:cs typeface="Times New Roman" pitchFamily="18" charset="0"/>
              </a:rPr>
              <a:t>STEP </a:t>
            </a:r>
            <a:r>
              <a:rPr lang="en-US" sz="1550" dirty="0">
                <a:solidFill>
                  <a:srgbClr val="002060"/>
                </a:solidFill>
                <a:latin typeface="Times New Roman" pitchFamily="18" charset="0"/>
                <a:cs typeface="Times New Roman" pitchFamily="18" charset="0"/>
              </a:rPr>
              <a:t>3</a:t>
            </a:r>
            <a:r>
              <a:rPr lang="en-US" sz="1550" b="1" dirty="0" smtClean="0">
                <a:solidFill>
                  <a:srgbClr val="002060"/>
                </a:solidFill>
                <a:latin typeface="Times New Roman" pitchFamily="18" charset="0"/>
                <a:cs typeface="Times New Roman" pitchFamily="18" charset="0"/>
              </a:rPr>
              <a:t> – </a:t>
            </a:r>
            <a:r>
              <a:rPr lang="en-US" sz="1550" b="0" dirty="0">
                <a:solidFill>
                  <a:srgbClr val="002060"/>
                </a:solidFill>
                <a:latin typeface="Times New Roman" pitchFamily="18" charset="0"/>
                <a:cs typeface="Times New Roman" pitchFamily="18" charset="0"/>
              </a:rPr>
              <a:t>Approximately 72 hours after the SF-50 is processed, your personnel data interfaces from DCPDS to the Defense Enrollment Eligibility Reporting System (DEERS</a:t>
            </a:r>
            <a:r>
              <a:rPr lang="en-US" sz="1550" b="0" dirty="0" smtClean="0">
                <a:solidFill>
                  <a:srgbClr val="002060"/>
                </a:solidFill>
                <a:latin typeface="Times New Roman" pitchFamily="18" charset="0"/>
                <a:cs typeface="Times New Roman" pitchFamily="18" charset="0"/>
              </a:rPr>
              <a:t>).  The supervisor will receive the SF50 via email.</a:t>
            </a:r>
            <a:endParaRPr lang="en-US" sz="1550" b="0" dirty="0">
              <a:solidFill>
                <a:srgbClr val="002060"/>
              </a:solidFill>
              <a:latin typeface="Times New Roman" pitchFamily="18" charset="0"/>
              <a:cs typeface="Times New Roman" pitchFamily="18" charset="0"/>
            </a:endParaRPr>
          </a:p>
          <a:p>
            <a:pPr lvl="1">
              <a:buNone/>
            </a:pPr>
            <a:r>
              <a:rPr lang="en-US" sz="1550" b="1" dirty="0" smtClean="0">
                <a:solidFill>
                  <a:srgbClr val="002060"/>
                </a:solidFill>
                <a:latin typeface="Times New Roman" pitchFamily="18" charset="0"/>
                <a:cs typeface="Times New Roman" pitchFamily="18" charset="0"/>
              </a:rPr>
              <a:t>STEP 4 –</a:t>
            </a:r>
            <a:r>
              <a:rPr lang="en-US" sz="1550" dirty="0">
                <a:solidFill>
                  <a:srgbClr val="002060"/>
                </a:solidFill>
                <a:latin typeface="Times New Roman" pitchFamily="18" charset="0"/>
                <a:cs typeface="Times New Roman" pitchFamily="18" charset="0"/>
              </a:rPr>
              <a:t> </a:t>
            </a:r>
            <a:r>
              <a:rPr lang="en-US" sz="1550" b="0" dirty="0">
                <a:solidFill>
                  <a:srgbClr val="002060"/>
                </a:solidFill>
                <a:latin typeface="Times New Roman" pitchFamily="18" charset="0"/>
                <a:cs typeface="Times New Roman" pitchFamily="18" charset="0"/>
              </a:rPr>
              <a:t>See your Unit Security Manager to obtain a local CAC Verification Form</a:t>
            </a:r>
            <a:r>
              <a:rPr lang="en-US" sz="1550" b="0" dirty="0" smtClean="0">
                <a:solidFill>
                  <a:srgbClr val="002060"/>
                </a:solidFill>
                <a:latin typeface="Times New Roman" pitchFamily="18" charset="0"/>
                <a:cs typeface="Times New Roman" pitchFamily="18" charset="0"/>
              </a:rPr>
              <a:t>.  You must have a released investigation to OPM and Favorable Finger Print results to get your CAC Verification form.</a:t>
            </a:r>
            <a:endParaRPr lang="en-US" sz="1550" b="0" dirty="0">
              <a:solidFill>
                <a:srgbClr val="002060"/>
              </a:solidFill>
              <a:latin typeface="Times New Roman" pitchFamily="18" charset="0"/>
              <a:cs typeface="Times New Roman" pitchFamily="18" charset="0"/>
            </a:endParaRPr>
          </a:p>
          <a:p>
            <a:pPr lvl="1">
              <a:buNone/>
            </a:pPr>
            <a:r>
              <a:rPr lang="en-US" sz="1550" dirty="0" smtClean="0">
                <a:solidFill>
                  <a:srgbClr val="002060"/>
                </a:solidFill>
                <a:latin typeface="Times New Roman" pitchFamily="18" charset="0"/>
                <a:cs typeface="Times New Roman" pitchFamily="18" charset="0"/>
              </a:rPr>
              <a:t>STEP 4 </a:t>
            </a:r>
            <a:r>
              <a:rPr lang="en-US" sz="1550" dirty="0">
                <a:solidFill>
                  <a:srgbClr val="002060"/>
                </a:solidFill>
                <a:latin typeface="Times New Roman" pitchFamily="18" charset="0"/>
                <a:cs typeface="Times New Roman" pitchFamily="18" charset="0"/>
              </a:rPr>
              <a:t>– </a:t>
            </a:r>
            <a:r>
              <a:rPr lang="en-US" sz="1550" b="0" dirty="0" smtClean="0">
                <a:solidFill>
                  <a:srgbClr val="002060"/>
                </a:solidFill>
                <a:latin typeface="Times New Roman" pitchFamily="18" charset="0"/>
                <a:cs typeface="Times New Roman" pitchFamily="18" charset="0"/>
              </a:rPr>
              <a:t>Go to t</a:t>
            </a:r>
            <a:r>
              <a:rPr lang="en-US" sz="1550" b="0" dirty="0">
                <a:solidFill>
                  <a:srgbClr val="002060"/>
                </a:solidFill>
                <a:latin typeface="Times New Roman" pitchFamily="18" charset="0"/>
                <a:cs typeface="Times New Roman" pitchFamily="18" charset="0"/>
              </a:rPr>
              <a:t>he Military Personnel Flight (MPF), Bldg. 606, with the CAC Verification </a:t>
            </a:r>
            <a:r>
              <a:rPr lang="en-US" sz="1550" b="0" dirty="0" smtClean="0">
                <a:solidFill>
                  <a:srgbClr val="002060"/>
                </a:solidFill>
                <a:latin typeface="Times New Roman" pitchFamily="18" charset="0"/>
                <a:cs typeface="Times New Roman" pitchFamily="18" charset="0"/>
              </a:rPr>
              <a:t>Form and SF 50 along with two forms of Identification </a:t>
            </a:r>
            <a:r>
              <a:rPr lang="en-US" sz="1550" b="0" dirty="0">
                <a:solidFill>
                  <a:srgbClr val="002060"/>
                </a:solidFill>
                <a:latin typeface="Times New Roman" pitchFamily="18" charset="0"/>
                <a:cs typeface="Times New Roman" pitchFamily="18" charset="0"/>
              </a:rPr>
              <a:t>to obtain the CAC.  </a:t>
            </a:r>
          </a:p>
          <a:p>
            <a:pPr lvl="1">
              <a:buNone/>
            </a:pPr>
            <a:r>
              <a:rPr lang="en-US" sz="1550" dirty="0">
                <a:solidFill>
                  <a:srgbClr val="002060"/>
                </a:solidFill>
                <a:latin typeface="Times New Roman" pitchFamily="18" charset="0"/>
                <a:cs typeface="Times New Roman" pitchFamily="18" charset="0"/>
              </a:rPr>
              <a:t>The Military Personnel Flight telephone # 720-847-HELP (4357).  </a:t>
            </a:r>
          </a:p>
          <a:p>
            <a:pPr lvl="1">
              <a:buNone/>
            </a:pPr>
            <a:r>
              <a:rPr lang="en-US" sz="1550" dirty="0">
                <a:solidFill>
                  <a:srgbClr val="002060"/>
                </a:solidFill>
                <a:latin typeface="Times New Roman" pitchFamily="18" charset="0"/>
                <a:cs typeface="Times New Roman" pitchFamily="18" charset="0"/>
              </a:rPr>
              <a:t>Appointments should not be made until 3 to 4 days AFTER </a:t>
            </a:r>
            <a:r>
              <a:rPr lang="en-US" sz="1550" dirty="0" smtClean="0">
                <a:solidFill>
                  <a:srgbClr val="002060"/>
                </a:solidFill>
                <a:latin typeface="Times New Roman" pitchFamily="18" charset="0"/>
                <a:cs typeface="Times New Roman" pitchFamily="18" charset="0"/>
              </a:rPr>
              <a:t>in-processing. </a:t>
            </a:r>
            <a:r>
              <a:rPr lang="en-US" sz="1550" dirty="0">
                <a:solidFill>
                  <a:srgbClr val="002060"/>
                </a:solidFill>
                <a:latin typeface="Times New Roman" pitchFamily="18" charset="0"/>
                <a:cs typeface="Times New Roman" pitchFamily="18" charset="0"/>
              </a:rPr>
              <a:t>If your data has not flowed from DCPDS to DEERS, the MPF cannot issue a civilian employee CAC!</a:t>
            </a:r>
          </a:p>
          <a:p>
            <a:pPr lvl="1">
              <a:buNone/>
            </a:pPr>
            <a:r>
              <a:rPr lang="en-US" sz="1550" dirty="0">
                <a:solidFill>
                  <a:srgbClr val="002060"/>
                </a:solidFill>
                <a:latin typeface="Times New Roman" pitchFamily="18" charset="0"/>
                <a:cs typeface="Times New Roman" pitchFamily="18" charset="0"/>
              </a:rPr>
              <a:t>Appointments can also be made on the RAPIDS web site: </a:t>
            </a:r>
            <a:endParaRPr lang="en-US" sz="1550" dirty="0" smtClean="0">
              <a:solidFill>
                <a:srgbClr val="002060"/>
              </a:solidFill>
              <a:latin typeface="Times New Roman" pitchFamily="18" charset="0"/>
              <a:cs typeface="Times New Roman" pitchFamily="18" charset="0"/>
            </a:endParaRPr>
          </a:p>
          <a:p>
            <a:pPr lvl="1" algn="ctr">
              <a:buNone/>
            </a:pPr>
            <a:r>
              <a:rPr lang="en-US" sz="1550" dirty="0" smtClean="0">
                <a:solidFill>
                  <a:srgbClr val="002060"/>
                </a:solidFill>
                <a:latin typeface="Times New Roman" pitchFamily="18" charset="0"/>
                <a:cs typeface="Times New Roman" pitchFamily="18" charset="0"/>
                <a:hlinkClick r:id="rId3"/>
              </a:rPr>
              <a:t>https://rapids-appointments.dmdc.osd.mil</a:t>
            </a:r>
            <a:endParaRPr lang="en-US" sz="1550" dirty="0" smtClean="0">
              <a:solidFill>
                <a:srgbClr val="002060"/>
              </a:solidFill>
              <a:latin typeface="Times New Roman" pitchFamily="18" charset="0"/>
              <a:cs typeface="Times New Roman" pitchFamily="18" charset="0"/>
            </a:endParaRPr>
          </a:p>
          <a:p>
            <a:pPr lvl="3"/>
            <a:endParaRPr lang="en-US" dirty="0" smtClean="0">
              <a:solidFill>
                <a:srgbClr val="002060"/>
              </a:solidFill>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8</a:t>
            </a:fld>
            <a:endParaRPr lang="en-US">
              <a:solidFill>
                <a:srgbClr val="E3DED1"/>
              </a:solidFill>
            </a:endParaRPr>
          </a:p>
        </p:txBody>
      </p:sp>
    </p:spTree>
    <p:extLst>
      <p:ext uri="{BB962C8B-B14F-4D97-AF65-F5344CB8AC3E}">
        <p14:creationId xmlns:p14="http://schemas.microsoft.com/office/powerpoint/2010/main" val="2892464625"/>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t>Reminder</a:t>
            </a:r>
            <a:endParaRPr lang="en-US" i="0" dirty="0"/>
          </a:p>
        </p:txBody>
      </p:sp>
      <p:sp>
        <p:nvSpPr>
          <p:cNvPr id="3" name="Content Placeholder 2"/>
          <p:cNvSpPr>
            <a:spLocks noGrp="1"/>
          </p:cNvSpPr>
          <p:nvPr>
            <p:ph idx="1"/>
          </p:nvPr>
        </p:nvSpPr>
        <p:spPr>
          <a:xfrm>
            <a:off x="276225" y="1439501"/>
            <a:ext cx="8397875" cy="4808899"/>
          </a:xfrm>
        </p:spPr>
        <p:txBody>
          <a:bodyPr/>
          <a:lstStyle/>
          <a:p>
            <a:endParaRPr lang="en-US" sz="3200" dirty="0" smtClean="0">
              <a:solidFill>
                <a:srgbClr val="002060"/>
              </a:solidFill>
            </a:endParaRPr>
          </a:p>
          <a:p>
            <a:r>
              <a:rPr lang="en-US" sz="3200" dirty="0" smtClean="0">
                <a:solidFill>
                  <a:srgbClr val="002060"/>
                </a:solidFill>
              </a:rPr>
              <a:t>USA Staffing Documents to be signed today</a:t>
            </a:r>
          </a:p>
          <a:p>
            <a:pPr lvl="1"/>
            <a:r>
              <a:rPr lang="en-US" sz="3200" dirty="0" smtClean="0">
                <a:solidFill>
                  <a:srgbClr val="0000FF"/>
                </a:solidFill>
              </a:rPr>
              <a:t>SF 61</a:t>
            </a:r>
          </a:p>
          <a:p>
            <a:pPr lvl="1"/>
            <a:r>
              <a:rPr lang="en-US" sz="3200" dirty="0" smtClean="0">
                <a:solidFill>
                  <a:srgbClr val="0000FF"/>
                </a:solidFill>
              </a:rPr>
              <a:t>OF 306</a:t>
            </a:r>
            <a:endParaRPr lang="en-US" sz="3200" dirty="0">
              <a:solidFill>
                <a:srgbClr val="0000FF"/>
              </a:solidFill>
            </a:endParaRPr>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80</a:t>
            </a:fld>
            <a:endParaRPr lang="en-US" dirty="0">
              <a:solidFill>
                <a:schemeClr val="bg2"/>
              </a:solidFill>
            </a:endParaRPr>
          </a:p>
        </p:txBody>
      </p:sp>
    </p:spTree>
    <p:extLst>
      <p:ext uri="{BB962C8B-B14F-4D97-AF65-F5344CB8AC3E}">
        <p14:creationId xmlns:p14="http://schemas.microsoft.com/office/powerpoint/2010/main" val="746356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latin typeface="Times New Roman" pitchFamily="18" charset="0"/>
                <a:cs typeface="Times New Roman" pitchFamily="18" charset="0"/>
              </a:rPr>
              <a:t>Civilian Pay</a:t>
            </a:r>
            <a:endParaRPr lang="en-US" dirty="0"/>
          </a:p>
        </p:txBody>
      </p:sp>
      <p:sp>
        <p:nvSpPr>
          <p:cNvPr id="3" name="Content Placeholder 2"/>
          <p:cNvSpPr>
            <a:spLocks noGrp="1"/>
          </p:cNvSpPr>
          <p:nvPr>
            <p:ph idx="1"/>
          </p:nvPr>
        </p:nvSpPr>
        <p:spPr>
          <a:xfrm>
            <a:off x="276225" y="1366838"/>
            <a:ext cx="8397875" cy="4881562"/>
          </a:xfrm>
        </p:spPr>
        <p:txBody>
          <a:bodyPr/>
          <a:lstStyle/>
          <a:p>
            <a:pPr lvl="1">
              <a:spcBef>
                <a:spcPts val="0"/>
              </a:spcBef>
              <a:buNone/>
            </a:pPr>
            <a:r>
              <a:rPr lang="en-US" sz="2800" dirty="0">
                <a:solidFill>
                  <a:srgbClr val="002060"/>
                </a:solidFill>
                <a:latin typeface="Times New Roman" pitchFamily="18" charset="0"/>
                <a:cs typeface="Times New Roman" pitchFamily="18" charset="0"/>
              </a:rPr>
              <a:t>Pay and Leave Information</a:t>
            </a:r>
          </a:p>
          <a:p>
            <a:pPr lvl="2">
              <a:buFont typeface="Wingdings" pitchFamily="2" charset="2"/>
              <a:buChar char="§"/>
            </a:pPr>
            <a:r>
              <a:rPr lang="en-US" sz="2000" b="0" dirty="0">
                <a:solidFill>
                  <a:srgbClr val="0000FF"/>
                </a:solidFill>
                <a:latin typeface="Times New Roman" pitchFamily="18" charset="0"/>
                <a:cs typeface="Times New Roman" pitchFamily="18" charset="0"/>
              </a:rPr>
              <a:t>460</a:t>
            </a:r>
            <a:r>
              <a:rPr lang="en-US" sz="2000" b="0" baseline="30000" dirty="0">
                <a:solidFill>
                  <a:srgbClr val="0000FF"/>
                </a:solidFill>
                <a:latin typeface="Times New Roman" pitchFamily="18" charset="0"/>
                <a:cs typeface="Times New Roman" pitchFamily="18" charset="0"/>
              </a:rPr>
              <a:t>th</a:t>
            </a:r>
            <a:r>
              <a:rPr lang="en-US" sz="2000" b="0" dirty="0">
                <a:solidFill>
                  <a:srgbClr val="0000FF"/>
                </a:solidFill>
                <a:latin typeface="Times New Roman" pitchFamily="18" charset="0"/>
                <a:cs typeface="Times New Roman" pitchFamily="18" charset="0"/>
              </a:rPr>
              <a:t> SW personnel will be briefed at the conclusion of this briefing</a:t>
            </a:r>
          </a:p>
          <a:p>
            <a:pPr lvl="2">
              <a:buFont typeface="Wingdings" pitchFamily="2" charset="2"/>
              <a:buChar char="§"/>
            </a:pPr>
            <a:r>
              <a:rPr lang="en-US" sz="2000" b="0" dirty="0">
                <a:solidFill>
                  <a:srgbClr val="0000FF"/>
                </a:solidFill>
                <a:latin typeface="Times New Roman" pitchFamily="18" charset="0"/>
                <a:cs typeface="Times New Roman" pitchFamily="18" charset="0"/>
              </a:rPr>
              <a:t>HQ ARPC &amp; HQ RIO personnel meet with ARPC/FM, Civilian Pay Technician: Sylvia Gallegos, Bldg. 390, 720-847-3790</a:t>
            </a:r>
          </a:p>
          <a:p>
            <a:pPr lvl="1">
              <a:buNone/>
            </a:pPr>
            <a:r>
              <a:rPr lang="en-US" sz="2400" b="0" dirty="0">
                <a:solidFill>
                  <a:srgbClr val="002060"/>
                </a:solidFill>
                <a:latin typeface="Times New Roman" pitchFamily="18" charset="0"/>
                <a:cs typeface="Times New Roman" pitchFamily="18" charset="0"/>
              </a:rPr>
              <a:t>Civilian Pay will assist in setting up your account for pay purposes</a:t>
            </a:r>
          </a:p>
          <a:p>
            <a:pPr lvl="2">
              <a:buFont typeface="Wingdings" pitchFamily="2" charset="2"/>
              <a:buChar char="§"/>
            </a:pPr>
            <a:r>
              <a:rPr lang="en-US" sz="2000" b="0" dirty="0">
                <a:solidFill>
                  <a:srgbClr val="0000FF"/>
                </a:solidFill>
                <a:latin typeface="Times New Roman" pitchFamily="18" charset="0"/>
                <a:cs typeface="Times New Roman" pitchFamily="18" charset="0"/>
              </a:rPr>
              <a:t>Bring pay forms to Civilian Pay</a:t>
            </a:r>
          </a:p>
          <a:p>
            <a:pPr lvl="2">
              <a:buFont typeface="Wingdings" pitchFamily="2" charset="2"/>
              <a:buChar char="§"/>
            </a:pPr>
            <a:r>
              <a:rPr lang="en-US" sz="2000" b="0" dirty="0">
                <a:solidFill>
                  <a:srgbClr val="0000FF"/>
                </a:solidFill>
                <a:latin typeface="Times New Roman" pitchFamily="18" charset="0"/>
                <a:cs typeface="Times New Roman" pitchFamily="18" charset="0"/>
              </a:rPr>
              <a:t>Bring a voided check or a deposit slip with your account information</a:t>
            </a:r>
            <a:r>
              <a:rPr lang="en-US" sz="2000" dirty="0">
                <a:solidFill>
                  <a:srgbClr val="002060"/>
                </a:solidFill>
                <a:latin typeface="Times New Roman" pitchFamily="18" charset="0"/>
                <a:cs typeface="Times New Roman" pitchFamily="18" charset="0"/>
              </a:rPr>
              <a:t>	</a:t>
            </a:r>
          </a:p>
          <a:p>
            <a:pPr lvl="1" algn="ctr">
              <a:buNone/>
            </a:pPr>
            <a:r>
              <a:rPr lang="en-US" sz="2400" i="1" dirty="0">
                <a:solidFill>
                  <a:srgbClr val="002060"/>
                </a:solidFill>
                <a:latin typeface="Times New Roman" pitchFamily="18" charset="0"/>
                <a:cs typeface="Times New Roman" pitchFamily="18" charset="0"/>
              </a:rPr>
              <a:t>A pay period calendar indicating </a:t>
            </a:r>
          </a:p>
          <a:p>
            <a:pPr lvl="1" algn="ctr">
              <a:buNone/>
            </a:pPr>
            <a:r>
              <a:rPr lang="en-US" sz="2400" i="1" dirty="0">
                <a:solidFill>
                  <a:srgbClr val="002060"/>
                </a:solidFill>
                <a:latin typeface="Times New Roman" pitchFamily="18" charset="0"/>
                <a:cs typeface="Times New Roman" pitchFamily="18" charset="0"/>
              </a:rPr>
              <a:t>holidays, pay dates, and pay periods has been provided </a:t>
            </a:r>
          </a:p>
        </p:txBody>
      </p:sp>
      <p:sp>
        <p:nvSpPr>
          <p:cNvPr id="4" name="Slide Number Placeholder 3"/>
          <p:cNvSpPr>
            <a:spLocks noGrp="1"/>
          </p:cNvSpPr>
          <p:nvPr>
            <p:ph type="sldNum" sz="quarter" idx="10"/>
          </p:nvPr>
        </p:nvSpPr>
        <p:spPr/>
        <p:txBody>
          <a:bodyPr/>
          <a:lstStyle/>
          <a:p>
            <a:pPr>
              <a:defRPr/>
            </a:pPr>
            <a:fld id="{E24ABE19-D73F-4138-B261-57F5204349F0}" type="slidenum">
              <a:rPr lang="en-US" smtClean="0"/>
              <a:pPr>
                <a:defRPr/>
              </a:pPr>
              <a:t>81</a:t>
            </a:fld>
            <a:endParaRPr lang="en-US">
              <a:solidFill>
                <a:srgbClr val="E3DED1"/>
              </a:solidFill>
            </a:endParaRPr>
          </a:p>
        </p:txBody>
      </p:sp>
    </p:spTree>
    <p:extLst>
      <p:ext uri="{BB962C8B-B14F-4D97-AF65-F5344CB8AC3E}">
        <p14:creationId xmlns:p14="http://schemas.microsoft.com/office/powerpoint/2010/main" val="36486223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p:txBody>
          <a:bodyPr/>
          <a:lstStyle/>
          <a:p>
            <a:pPr algn="ctr">
              <a:buFont typeface="Wingdings" pitchFamily="2" charset="2"/>
              <a:buNone/>
            </a:pPr>
            <a:r>
              <a:rPr lang="en-US" sz="4000" dirty="0">
                <a:solidFill>
                  <a:srgbClr val="002060"/>
                </a:solidFill>
                <a:latin typeface="Times New Roman" pitchFamily="18" charset="0"/>
                <a:cs typeface="Times New Roman" pitchFamily="18" charset="0"/>
              </a:rPr>
              <a:t>Questions??</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82</a:t>
            </a:fld>
            <a:endParaRPr lang="en-US">
              <a:solidFill>
                <a:srgbClr val="E3DED1"/>
              </a:solidFill>
            </a:endParaRPr>
          </a:p>
        </p:txBody>
      </p:sp>
      <p:pic>
        <p:nvPicPr>
          <p:cNvPr id="6" name="Picture 3" descr="Questions.jpg"/>
          <p:cNvPicPr>
            <a:picLocks noChangeAspect="1"/>
          </p:cNvPicPr>
          <p:nvPr/>
        </p:nvPicPr>
        <p:blipFill>
          <a:blip r:embed="rId3" cstate="print"/>
          <a:srcRect/>
          <a:stretch>
            <a:fillRect/>
          </a:stretch>
        </p:blipFill>
        <p:spPr bwMode="auto">
          <a:xfrm>
            <a:off x="2497540" y="1729855"/>
            <a:ext cx="3503210" cy="4670947"/>
          </a:xfrm>
          <a:prstGeom prst="rect">
            <a:avLst/>
          </a:prstGeom>
          <a:noFill/>
          <a:ln w="9525">
            <a:noFill/>
            <a:miter lim="800000"/>
            <a:headEnd/>
            <a:tailEnd/>
          </a:ln>
        </p:spPr>
      </p:pic>
    </p:spTree>
    <p:extLst>
      <p:ext uri="{BB962C8B-B14F-4D97-AF65-F5344CB8AC3E}">
        <p14:creationId xmlns:p14="http://schemas.microsoft.com/office/powerpoint/2010/main" val="1675766975"/>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552" y="320040"/>
            <a:ext cx="7772400" cy="585216"/>
          </a:xfrm>
        </p:spPr>
        <p:txBody>
          <a:bodyPr/>
          <a:lstStyle/>
          <a:p>
            <a:pPr algn="ctr"/>
            <a:r>
              <a:rPr lang="en-US" dirty="0" smtClean="0"/>
              <a:t>Civilian Pay</a:t>
            </a:r>
            <a:endParaRPr lang="en-US" dirty="0"/>
          </a:p>
        </p:txBody>
      </p:sp>
      <p:pic>
        <p:nvPicPr>
          <p:cNvPr id="4" name="Picture 3" descr="CPTS.jpg"/>
          <p:cNvPicPr/>
          <p:nvPr/>
        </p:nvPicPr>
        <p:blipFill>
          <a:blip r:embed="rId2" cstate="print"/>
          <a:stretch>
            <a:fillRect/>
          </a:stretch>
        </p:blipFill>
        <p:spPr>
          <a:xfrm>
            <a:off x="2722626" y="1743077"/>
            <a:ext cx="3698748" cy="3590925"/>
          </a:xfrm>
          <a:prstGeom prst="rect">
            <a:avLst/>
          </a:prstGeom>
        </p:spPr>
      </p:pic>
      <p:sp>
        <p:nvSpPr>
          <p:cNvPr id="3" name="Slide Number Placeholder 2"/>
          <p:cNvSpPr>
            <a:spLocks noGrp="1"/>
          </p:cNvSpPr>
          <p:nvPr>
            <p:ph type="sldNum" sz="quarter" idx="12"/>
          </p:nvPr>
        </p:nvSpPr>
        <p:spPr/>
        <p:txBody>
          <a:bodyPr/>
          <a:lstStyle/>
          <a:p>
            <a:pPr>
              <a:defRPr/>
            </a:pPr>
            <a:fld id="{65EB9BAC-DF58-49AE-BEED-9FDC779FE7A4}" type="slidenum">
              <a:rPr lang="en-US" smtClean="0"/>
              <a:pPr>
                <a:defRPr/>
              </a:pPr>
              <a:t>83</a:t>
            </a:fld>
            <a:endParaRPr lang="en-US" dirty="0"/>
          </a:p>
        </p:txBody>
      </p:sp>
    </p:spTree>
    <p:extLst>
      <p:ext uri="{BB962C8B-B14F-4D97-AF65-F5344CB8AC3E}">
        <p14:creationId xmlns:p14="http://schemas.microsoft.com/office/powerpoint/2010/main" val="36847765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marL="342900" indent="-342900" algn="ctr"/>
            <a:r>
              <a:rPr lang="en-US" i="0" dirty="0" smtClean="0">
                <a:latin typeface="Times New Roman" pitchFamily="18" charset="0"/>
                <a:cs typeface="Times New Roman" pitchFamily="18" charset="0"/>
              </a:rPr>
              <a:t>Contact Info</a:t>
            </a:r>
          </a:p>
        </p:txBody>
      </p:sp>
      <p:sp>
        <p:nvSpPr>
          <p:cNvPr id="65539" name="Content Placeholder 2"/>
          <p:cNvSpPr>
            <a:spLocks noGrp="1"/>
          </p:cNvSpPr>
          <p:nvPr>
            <p:ph idx="1"/>
          </p:nvPr>
        </p:nvSpPr>
        <p:spPr/>
        <p:txBody>
          <a:bodyPr/>
          <a:lstStyle/>
          <a:p>
            <a:pPr>
              <a:buFont typeface="Wingdings" pitchFamily="2" charset="2"/>
              <a:buNone/>
            </a:pPr>
            <a:r>
              <a:rPr lang="en-US" sz="2800" dirty="0" smtClean="0">
                <a:solidFill>
                  <a:srgbClr val="002060"/>
                </a:solidFill>
                <a:latin typeface="Times New Roman" pitchFamily="18" charset="0"/>
                <a:cs typeface="Times New Roman" pitchFamily="18" charset="0"/>
              </a:rPr>
              <a:t>Barbara “</a:t>
            </a:r>
            <a:r>
              <a:rPr lang="en-US" sz="2800" dirty="0" err="1" smtClean="0">
                <a:solidFill>
                  <a:srgbClr val="002060"/>
                </a:solidFill>
                <a:latin typeface="Times New Roman" pitchFamily="18" charset="0"/>
                <a:cs typeface="Times New Roman" pitchFamily="18" charset="0"/>
              </a:rPr>
              <a:t>Niki</a:t>
            </a:r>
            <a:r>
              <a:rPr lang="en-US" sz="2800" dirty="0" smtClean="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Lobitos</a:t>
            </a:r>
            <a:endParaRPr lang="en-US" sz="2800" dirty="0" smtClean="0">
              <a:solidFill>
                <a:srgbClr val="002060"/>
              </a:solidFill>
              <a:latin typeface="Times New Roman" pitchFamily="18" charset="0"/>
              <a:cs typeface="Times New Roman" pitchFamily="18" charset="0"/>
            </a:endParaRPr>
          </a:p>
          <a:p>
            <a:pPr lvl="0">
              <a:buNone/>
            </a:pPr>
            <a:r>
              <a:rPr lang="en-US" dirty="0">
                <a:solidFill>
                  <a:srgbClr val="002060"/>
                </a:solidFill>
                <a:latin typeface="Times New Roman" pitchFamily="18" charset="0"/>
                <a:cs typeface="Times New Roman" pitchFamily="18" charset="0"/>
              </a:rPr>
              <a:t>Telephone:  </a:t>
            </a:r>
            <a:r>
              <a:rPr lang="en-US" b="0" dirty="0">
                <a:solidFill>
                  <a:srgbClr val="002060"/>
                </a:solidFill>
                <a:latin typeface="Times New Roman" pitchFamily="18" charset="0"/>
                <a:cs typeface="Times New Roman" pitchFamily="18" charset="0"/>
              </a:rPr>
              <a:t>(720) </a:t>
            </a:r>
            <a:r>
              <a:rPr lang="en-US" b="0" dirty="0" smtClean="0">
                <a:solidFill>
                  <a:srgbClr val="002060"/>
                </a:solidFill>
                <a:latin typeface="Times New Roman" pitchFamily="18" charset="0"/>
                <a:cs typeface="Times New Roman" pitchFamily="18" charset="0"/>
              </a:rPr>
              <a:t>847-6530</a:t>
            </a:r>
            <a:endParaRPr lang="en-US" b="0" dirty="0">
              <a:solidFill>
                <a:srgbClr val="002060"/>
              </a:solidFill>
              <a:latin typeface="Times New Roman" pitchFamily="18" charset="0"/>
              <a:cs typeface="Times New Roman" pitchFamily="18" charset="0"/>
            </a:endParaRPr>
          </a:p>
          <a:p>
            <a:pPr lvl="0">
              <a:buNone/>
            </a:pPr>
            <a:r>
              <a:rPr lang="en-US" dirty="0">
                <a:solidFill>
                  <a:srgbClr val="002060"/>
                </a:solidFill>
                <a:latin typeface="Times New Roman" pitchFamily="18" charset="0"/>
                <a:cs typeface="Times New Roman" pitchFamily="18" charset="0"/>
              </a:rPr>
              <a:t>Email</a:t>
            </a:r>
            <a:r>
              <a:rPr lang="en-US">
                <a:solidFill>
                  <a:srgbClr val="002060"/>
                </a:solidFill>
                <a:latin typeface="Times New Roman" pitchFamily="18" charset="0"/>
                <a:cs typeface="Times New Roman" pitchFamily="18" charset="0"/>
              </a:rPr>
              <a:t>:</a:t>
            </a:r>
            <a:r>
              <a:rPr lang="en-US" b="0">
                <a:solidFill>
                  <a:srgbClr val="002060"/>
                </a:solidFill>
                <a:latin typeface="Times New Roman" pitchFamily="18" charset="0"/>
                <a:cs typeface="Times New Roman" pitchFamily="18" charset="0"/>
              </a:rPr>
              <a:t> </a:t>
            </a:r>
            <a:r>
              <a:rPr lang="en-US" b="0" smtClean="0">
                <a:solidFill>
                  <a:srgbClr val="002060"/>
                </a:solidFill>
                <a:latin typeface="Times New Roman" pitchFamily="18" charset="0"/>
                <a:cs typeface="Times New Roman" pitchFamily="18" charset="0"/>
              </a:rPr>
              <a:t>barbara.lobitos@us.af.mil</a:t>
            </a:r>
            <a:endParaRPr lang="en-US" dirty="0">
              <a:solidFill>
                <a:srgbClr val="002060"/>
              </a:solidFill>
              <a:latin typeface="Times New Roman" pitchFamily="18" charset="0"/>
              <a:cs typeface="Times New Roman" pitchFamily="18" charset="0"/>
            </a:endParaRPr>
          </a:p>
          <a:p>
            <a:pPr>
              <a:buFont typeface="Wingdings" pitchFamily="2" charset="2"/>
              <a:buNone/>
            </a:pPr>
            <a:r>
              <a:rPr lang="en-US" b="0" dirty="0">
                <a:solidFill>
                  <a:srgbClr val="002060"/>
                </a:solidFill>
                <a:latin typeface="Times New Roman" pitchFamily="18" charset="0"/>
                <a:cs typeface="Times New Roman" pitchFamily="18" charset="0"/>
              </a:rPr>
              <a:t>	460 FM/FMA</a:t>
            </a:r>
          </a:p>
          <a:p>
            <a:pPr>
              <a:buFont typeface="Wingdings" pitchFamily="2" charset="2"/>
              <a:buNone/>
            </a:pPr>
            <a:r>
              <a:rPr lang="en-US" b="0" dirty="0">
                <a:solidFill>
                  <a:srgbClr val="002060"/>
                </a:solidFill>
                <a:latin typeface="Times New Roman" pitchFamily="18" charset="0"/>
                <a:cs typeface="Times New Roman" pitchFamily="18" charset="0"/>
              </a:rPr>
              <a:t>	Aspen Street, </a:t>
            </a:r>
            <a:r>
              <a:rPr lang="en-US" b="0" dirty="0" err="1">
                <a:solidFill>
                  <a:srgbClr val="002060"/>
                </a:solidFill>
                <a:latin typeface="Times New Roman" pitchFamily="18" charset="0"/>
                <a:cs typeface="Times New Roman" pitchFamily="18" charset="0"/>
              </a:rPr>
              <a:t>Bldg</a:t>
            </a:r>
            <a:r>
              <a:rPr lang="en-US" b="0" dirty="0">
                <a:solidFill>
                  <a:srgbClr val="002060"/>
                </a:solidFill>
                <a:latin typeface="Times New Roman" pitchFamily="18" charset="0"/>
                <a:cs typeface="Times New Roman" pitchFamily="18" charset="0"/>
              </a:rPr>
              <a:t> 1030 Room 170</a:t>
            </a:r>
          </a:p>
          <a:p>
            <a:pPr>
              <a:buFont typeface="Wingdings" pitchFamily="2" charset="2"/>
              <a:buNone/>
            </a:pPr>
            <a:r>
              <a:rPr lang="en-US" b="0" dirty="0">
                <a:solidFill>
                  <a:srgbClr val="002060"/>
                </a:solidFill>
                <a:latin typeface="Times New Roman" pitchFamily="18" charset="0"/>
                <a:cs typeface="Times New Roman" pitchFamily="18" charset="0"/>
              </a:rPr>
              <a:t>	Buckley AFB, CO  </a:t>
            </a:r>
            <a:r>
              <a:rPr lang="en-US" b="0" dirty="0" smtClean="0">
                <a:solidFill>
                  <a:srgbClr val="002060"/>
                </a:solidFill>
                <a:latin typeface="Times New Roman" pitchFamily="18" charset="0"/>
                <a:cs typeface="Times New Roman" pitchFamily="18" charset="0"/>
              </a:rPr>
              <a:t>80011</a:t>
            </a:r>
          </a:p>
          <a:p>
            <a:pPr>
              <a:buNone/>
            </a:pPr>
            <a:r>
              <a:rPr lang="en-US" dirty="0" smtClean="0">
                <a:solidFill>
                  <a:srgbClr val="002060"/>
                </a:solidFill>
                <a:latin typeface="Times New Roman" pitchFamily="18" charset="0"/>
                <a:cs typeface="Times New Roman" pitchFamily="18" charset="0"/>
              </a:rPr>
              <a:t>Civilian Pay Alternate: </a:t>
            </a:r>
            <a:r>
              <a:rPr lang="en-US" dirty="0" err="1" smtClean="0">
                <a:solidFill>
                  <a:srgbClr val="002060"/>
                </a:solidFill>
                <a:latin typeface="Times New Roman" pitchFamily="18" charset="0"/>
                <a:cs typeface="Times New Roman" pitchFamily="18" charset="0"/>
              </a:rPr>
              <a:t>Eloida</a:t>
            </a:r>
            <a:r>
              <a:rPr lang="en-US" dirty="0" smtClean="0">
                <a:solidFill>
                  <a:srgbClr val="002060"/>
                </a:solidFill>
                <a:latin typeface="Times New Roman" pitchFamily="18" charset="0"/>
                <a:cs typeface="Times New Roman" pitchFamily="18" charset="0"/>
              </a:rPr>
              <a:t> Wagner</a:t>
            </a:r>
          </a:p>
          <a:p>
            <a:pPr>
              <a:buNone/>
            </a:pPr>
            <a:r>
              <a:rPr lang="en-US" dirty="0" smtClean="0">
                <a:solidFill>
                  <a:srgbClr val="002060"/>
                </a:solidFill>
                <a:latin typeface="Times New Roman" pitchFamily="18" charset="0"/>
                <a:cs typeface="Times New Roman" pitchFamily="18" charset="0"/>
              </a:rPr>
              <a:t>Telephone</a:t>
            </a:r>
            <a:r>
              <a:rPr lang="en-US" dirty="0">
                <a:solidFill>
                  <a:srgbClr val="002060"/>
                </a:solidFill>
                <a:latin typeface="Times New Roman" pitchFamily="18" charset="0"/>
                <a:cs typeface="Times New Roman" pitchFamily="18" charset="0"/>
              </a:rPr>
              <a:t>:  </a:t>
            </a:r>
            <a:r>
              <a:rPr lang="en-US" b="0" dirty="0">
                <a:solidFill>
                  <a:srgbClr val="002060"/>
                </a:solidFill>
                <a:latin typeface="Times New Roman" pitchFamily="18" charset="0"/>
                <a:cs typeface="Times New Roman" pitchFamily="18" charset="0"/>
              </a:rPr>
              <a:t>(720) </a:t>
            </a:r>
            <a:r>
              <a:rPr lang="en-US" b="0" dirty="0" smtClean="0">
                <a:solidFill>
                  <a:srgbClr val="002060"/>
                </a:solidFill>
                <a:latin typeface="Times New Roman" pitchFamily="18" charset="0"/>
                <a:cs typeface="Times New Roman" pitchFamily="18" charset="0"/>
              </a:rPr>
              <a:t>847-6420</a:t>
            </a:r>
          </a:p>
          <a:p>
            <a:pPr>
              <a:buNone/>
            </a:pPr>
            <a:r>
              <a:rPr lang="en-US" dirty="0" smtClean="0">
                <a:solidFill>
                  <a:srgbClr val="002060"/>
                </a:solidFill>
                <a:latin typeface="Times New Roman" pitchFamily="18" charset="0"/>
                <a:cs typeface="Times New Roman" pitchFamily="18" charset="0"/>
              </a:rPr>
              <a:t>Email: </a:t>
            </a:r>
            <a:r>
              <a:rPr lang="en-US" b="0" dirty="0" smtClean="0">
                <a:solidFill>
                  <a:srgbClr val="002060"/>
                </a:solidFill>
                <a:latin typeface="Times New Roman" pitchFamily="18" charset="0"/>
                <a:cs typeface="Times New Roman" pitchFamily="18" charset="0"/>
              </a:rPr>
              <a:t>eloida.wagner@us.af.mil</a:t>
            </a:r>
          </a:p>
          <a:p>
            <a:pPr>
              <a:buFont typeface="Wingdings" pitchFamily="2" charset="2"/>
              <a:buNone/>
            </a:pPr>
            <a:r>
              <a:rPr lang="en-US" sz="3200" dirty="0" smtClean="0">
                <a:solidFill>
                  <a:srgbClr val="002060"/>
                </a:solidFill>
                <a:latin typeface="Times New Roman" pitchFamily="18" charset="0"/>
                <a:cs typeface="Times New Roman" pitchFamily="18" charset="0"/>
              </a:rPr>
              <a:t>Hours of Operation</a:t>
            </a:r>
            <a:r>
              <a:rPr lang="en-US" sz="3200" dirty="0" smtClean="0">
                <a:solidFill>
                  <a:srgbClr val="002060"/>
                </a:solidFill>
                <a:effectLst>
                  <a:outerShdw blurRad="60007" dist="310007" dir="7680000" sy="30000" kx="1300200" algn="ctr" rotWithShape="0">
                    <a:prstClr val="black">
                      <a:alpha val="32000"/>
                    </a:prstClr>
                  </a:outerShdw>
                </a:effectLst>
                <a:latin typeface="Times New Roman" pitchFamily="18" charset="0"/>
                <a:cs typeface="Times New Roman" pitchFamily="18" charset="0"/>
              </a:rPr>
              <a:t>: </a:t>
            </a:r>
            <a:r>
              <a:rPr lang="en-US" sz="2400" b="0" dirty="0" smtClean="0">
                <a:solidFill>
                  <a:srgbClr val="002060"/>
                </a:solidFill>
                <a:latin typeface="Times New Roman" pitchFamily="18" charset="0"/>
                <a:cs typeface="Times New Roman" pitchFamily="18" charset="0"/>
              </a:rPr>
              <a:t>Mon-Fri 8:00am to 3:30pm</a:t>
            </a:r>
          </a:p>
          <a:p>
            <a:pPr>
              <a:buFont typeface="Wingdings" pitchFamily="2" charset="2"/>
              <a:buNone/>
            </a:pPr>
            <a:endParaRPr lang="en-US" sz="800" b="0" dirty="0" smtClean="0">
              <a:solidFill>
                <a:srgbClr val="002060"/>
              </a:solidFill>
              <a:latin typeface="Times New Roman" pitchFamily="18" charset="0"/>
              <a:cs typeface="Times New Roman" pitchFamily="18" charset="0"/>
            </a:endParaRPr>
          </a:p>
          <a:p>
            <a:pPr>
              <a:buNone/>
            </a:pPr>
            <a:r>
              <a:rPr lang="en-US" sz="2400" b="0" dirty="0" smtClean="0">
                <a:solidFill>
                  <a:srgbClr val="002060"/>
                </a:solidFill>
                <a:latin typeface="Times New Roman" pitchFamily="18" charset="0"/>
                <a:cs typeface="Times New Roman" pitchFamily="18" charset="0"/>
              </a:rPr>
              <a:t> </a:t>
            </a:r>
            <a:endParaRPr lang="en-US" sz="2400" b="0" dirty="0">
              <a:solidFill>
                <a:srgbClr val="002060"/>
              </a:solidFill>
              <a:latin typeface="Times New Roman" pitchFamily="18" charset="0"/>
              <a:cs typeface="Times New Roman" pitchFamily="18" charset="0"/>
            </a:endParaRPr>
          </a:p>
          <a:p>
            <a:pPr>
              <a:buFont typeface="Wingdings" pitchFamily="2" charset="2"/>
              <a:buNone/>
            </a:pPr>
            <a:r>
              <a:rPr lang="en-US" sz="2400" b="0" dirty="0">
                <a:latin typeface="Times New Roman" pitchFamily="18" charset="0"/>
                <a:cs typeface="Times New Roman" pitchFamily="18" charset="0"/>
              </a:rPr>
              <a:t> </a:t>
            </a:r>
          </a:p>
          <a:p>
            <a:endParaRPr lang="en-US" sz="2400" b="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84</a:t>
            </a:fld>
            <a:endParaRPr lang="en-US">
              <a:solidFill>
                <a:srgbClr val="E3DED1"/>
              </a:solidFill>
            </a:endParaRPr>
          </a:p>
        </p:txBody>
      </p:sp>
    </p:spTree>
    <p:extLst>
      <p:ext uri="{BB962C8B-B14F-4D97-AF65-F5344CB8AC3E}">
        <p14:creationId xmlns:p14="http://schemas.microsoft.com/office/powerpoint/2010/main" val="1288392231"/>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Timeline Expectations</a:t>
            </a:r>
            <a:endParaRPr lang="en-US" dirty="0"/>
          </a:p>
        </p:txBody>
      </p:sp>
      <p:sp>
        <p:nvSpPr>
          <p:cNvPr id="3" name="Content Placeholder 2"/>
          <p:cNvSpPr>
            <a:spLocks noGrp="1"/>
          </p:cNvSpPr>
          <p:nvPr>
            <p:ph idx="1"/>
          </p:nvPr>
        </p:nvSpPr>
        <p:spPr/>
        <p:txBody>
          <a:bodyPr/>
          <a:lstStyle/>
          <a:p>
            <a:r>
              <a:rPr lang="en-US" b="0" dirty="0" smtClean="0"/>
              <a:t>SF 50 should process by Thursday – Pay record available Friday</a:t>
            </a:r>
          </a:p>
          <a:p>
            <a:endParaRPr lang="en-US" b="0" dirty="0" smtClean="0"/>
          </a:p>
          <a:p>
            <a:r>
              <a:rPr lang="en-US" b="0" dirty="0" smtClean="0"/>
              <a:t>Friday in-processing docs sent to .mil address and timekeeper</a:t>
            </a:r>
          </a:p>
          <a:p>
            <a:pPr lvl="1"/>
            <a:r>
              <a:rPr lang="en-US" b="0" dirty="0" smtClean="0"/>
              <a:t>If .mil address/network access is not available see timekeeper</a:t>
            </a:r>
          </a:p>
          <a:p>
            <a:pPr lvl="1"/>
            <a:endParaRPr lang="en-US" b="0" dirty="0" smtClean="0"/>
          </a:p>
          <a:p>
            <a:r>
              <a:rPr lang="en-US" b="0" dirty="0" smtClean="0"/>
              <a:t>In-processing docs due back to Civ-Pay by following Tuesday</a:t>
            </a:r>
          </a:p>
          <a:p>
            <a:pPr lvl="1"/>
            <a:r>
              <a:rPr lang="en-US" u="sng" dirty="0" smtClean="0">
                <a:solidFill>
                  <a:srgbClr val="FF0000"/>
                </a:solidFill>
              </a:rPr>
              <a:t>Failure to provide documentation will result in non-pay</a:t>
            </a:r>
          </a:p>
          <a:p>
            <a:pPr lvl="1"/>
            <a:endParaRPr lang="en-US" u="sng" dirty="0">
              <a:solidFill>
                <a:srgbClr val="FF0000"/>
              </a:solidFill>
            </a:endParaRPr>
          </a:p>
          <a:p>
            <a:r>
              <a:rPr lang="en-US" b="0" dirty="0" err="1" smtClean="0"/>
              <a:t>MyPay</a:t>
            </a:r>
            <a:r>
              <a:rPr lang="en-US" b="0" dirty="0" smtClean="0"/>
              <a:t> – Leave and Earnings Statement (LES)</a:t>
            </a:r>
            <a:endParaRPr lang="en-US" b="0" dirty="0"/>
          </a:p>
          <a:p>
            <a:pPr lvl="1"/>
            <a:r>
              <a:rPr lang="en-US" b="0" dirty="0" smtClean="0"/>
              <a:t>Transferring employees will have access as normal</a:t>
            </a:r>
          </a:p>
          <a:p>
            <a:pPr lvl="1"/>
            <a:r>
              <a:rPr lang="en-US" b="0" dirty="0" smtClean="0"/>
              <a:t>New employees account available Monday </a:t>
            </a:r>
            <a:r>
              <a:rPr lang="en-US" u="sng" dirty="0" smtClean="0"/>
              <a:t>after</a:t>
            </a:r>
            <a:r>
              <a:rPr lang="en-US" b="0" dirty="0" smtClean="0"/>
              <a:t> first paycheck</a:t>
            </a:r>
            <a:endParaRPr lang="en-US" b="0"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85</a:t>
            </a:fld>
            <a:endParaRPr lang="en-US" dirty="0">
              <a:solidFill>
                <a:schemeClr val="bg2"/>
              </a:solidFill>
            </a:endParaRPr>
          </a:p>
        </p:txBody>
      </p:sp>
    </p:spTree>
    <p:extLst>
      <p:ext uri="{BB962C8B-B14F-4D97-AF65-F5344CB8AC3E}">
        <p14:creationId xmlns:p14="http://schemas.microsoft.com/office/powerpoint/2010/main" val="30263976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Military and Court Leave</a:t>
            </a:r>
          </a:p>
        </p:txBody>
      </p:sp>
      <p:sp>
        <p:nvSpPr>
          <p:cNvPr id="3" name="Content Placeholder 2"/>
          <p:cNvSpPr>
            <a:spLocks noGrp="1"/>
          </p:cNvSpPr>
          <p:nvPr>
            <p:ph idx="1"/>
          </p:nvPr>
        </p:nvSpPr>
        <p:spPr/>
        <p:txBody>
          <a:bodyPr/>
          <a:lstStyle/>
          <a:p>
            <a:r>
              <a:rPr lang="en-US" b="0" dirty="0"/>
              <a:t>Documented and approved prior (I.E. AF 938/Court summons)</a:t>
            </a:r>
          </a:p>
          <a:p>
            <a:pPr lvl="1"/>
            <a:r>
              <a:rPr lang="en-US" b="0" dirty="0"/>
              <a:t>Must be </a:t>
            </a:r>
            <a:r>
              <a:rPr lang="en-US" b="0" dirty="0" smtClean="0"/>
              <a:t>sent to supervisor prior to duty being completed</a:t>
            </a:r>
            <a:endParaRPr lang="en-US" b="0" dirty="0"/>
          </a:p>
          <a:p>
            <a:endParaRPr lang="en-US" b="0" dirty="0" smtClean="0"/>
          </a:p>
          <a:p>
            <a:r>
              <a:rPr lang="en-US" b="0" dirty="0" smtClean="0"/>
              <a:t>Certified </a:t>
            </a:r>
            <a:r>
              <a:rPr lang="en-US" b="0" dirty="0"/>
              <a:t>after duty completion (Certified AF 938 or attendance certificate)</a:t>
            </a:r>
          </a:p>
          <a:p>
            <a:pPr lvl="1"/>
            <a:r>
              <a:rPr lang="en-US" b="0" dirty="0"/>
              <a:t>Must be </a:t>
            </a:r>
            <a:r>
              <a:rPr lang="en-US" b="0" dirty="0" smtClean="0"/>
              <a:t>sent to supervisor and </a:t>
            </a:r>
            <a:r>
              <a:rPr lang="en-US" b="0" dirty="0" err="1" smtClean="0"/>
              <a:t>Civ</a:t>
            </a:r>
            <a:r>
              <a:rPr lang="en-US" b="0" dirty="0" smtClean="0"/>
              <a:t> Pay office</a:t>
            </a:r>
            <a:endParaRPr lang="en-US" b="0" dirty="0"/>
          </a:p>
          <a:p>
            <a:endParaRPr lang="en-US" dirty="0" smtClean="0"/>
          </a:p>
          <a:p>
            <a:r>
              <a:rPr lang="en-US" b="0" dirty="0" smtClean="0"/>
              <a:t>30 Days to provide supporting documentation once notified by </a:t>
            </a:r>
            <a:r>
              <a:rPr lang="en-US" b="0" dirty="0" err="1" smtClean="0"/>
              <a:t>Civ</a:t>
            </a:r>
            <a:r>
              <a:rPr lang="en-US" b="0" dirty="0" smtClean="0"/>
              <a:t> Pay</a:t>
            </a:r>
          </a:p>
          <a:p>
            <a:pPr lvl="1"/>
            <a:r>
              <a:rPr lang="en-US" u="sng" dirty="0">
                <a:solidFill>
                  <a:srgbClr val="FF0000"/>
                </a:solidFill>
              </a:rPr>
              <a:t>Failure to provide documentation will result in Annual Leave </a:t>
            </a:r>
            <a:r>
              <a:rPr lang="en-US" u="sng" dirty="0" smtClean="0">
                <a:solidFill>
                  <a:srgbClr val="FF0000"/>
                </a:solidFill>
              </a:rPr>
              <a:t>deduction/LWOP</a:t>
            </a:r>
          </a:p>
          <a:p>
            <a:pPr marL="0" indent="0">
              <a:lnSpc>
                <a:spcPct val="200000"/>
              </a:lnSpc>
              <a:buNone/>
            </a:pPr>
            <a:r>
              <a:rPr lang="en-US" b="0" dirty="0" smtClean="0"/>
              <a:t>Military </a:t>
            </a:r>
            <a:r>
              <a:rPr lang="en-US" b="0" dirty="0"/>
              <a:t>Leave – </a:t>
            </a:r>
            <a:r>
              <a:rPr lang="en-US" b="0" dirty="0" smtClean="0"/>
              <a:t>“LM”</a:t>
            </a:r>
            <a:endParaRPr lang="en-US" b="0" dirty="0"/>
          </a:p>
          <a:p>
            <a:pPr marL="0" indent="0">
              <a:buNone/>
            </a:pPr>
            <a:r>
              <a:rPr lang="en-US" b="0" dirty="0"/>
              <a:t>Court Leave – </a:t>
            </a:r>
            <a:r>
              <a:rPr lang="en-US" b="0" dirty="0" smtClean="0"/>
              <a:t>“LC” </a:t>
            </a:r>
            <a:endParaRPr lang="en-US" b="0"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86</a:t>
            </a:fld>
            <a:endParaRPr lang="en-US" dirty="0">
              <a:solidFill>
                <a:schemeClr val="bg2"/>
              </a:solidFill>
            </a:endParaRPr>
          </a:p>
        </p:txBody>
      </p:sp>
    </p:spTree>
    <p:extLst>
      <p:ext uri="{BB962C8B-B14F-4D97-AF65-F5344CB8AC3E}">
        <p14:creationId xmlns:p14="http://schemas.microsoft.com/office/powerpoint/2010/main" val="54804560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128" y="126749"/>
            <a:ext cx="7143750" cy="1240089"/>
          </a:xfrm>
        </p:spPr>
        <p:txBody>
          <a:bodyPr/>
          <a:lstStyle/>
          <a:p>
            <a:pPr algn="ctr"/>
            <a:r>
              <a:rPr lang="en-US" dirty="0" smtClean="0"/>
              <a:t>Military Spouse Residency Relief</a:t>
            </a:r>
            <a:endParaRPr lang="en-US" dirty="0"/>
          </a:p>
        </p:txBody>
      </p:sp>
      <p:sp>
        <p:nvSpPr>
          <p:cNvPr id="3" name="Content Placeholder 2"/>
          <p:cNvSpPr>
            <a:spLocks noGrp="1"/>
          </p:cNvSpPr>
          <p:nvPr>
            <p:ph idx="1"/>
          </p:nvPr>
        </p:nvSpPr>
        <p:spPr/>
        <p:txBody>
          <a:bodyPr/>
          <a:lstStyle/>
          <a:p>
            <a:r>
              <a:rPr lang="en-US" b="0" dirty="0" smtClean="0"/>
              <a:t>Married to AD Military</a:t>
            </a:r>
          </a:p>
          <a:p>
            <a:endParaRPr lang="en-US" b="0" dirty="0" smtClean="0"/>
          </a:p>
          <a:p>
            <a:r>
              <a:rPr lang="en-US" b="0" dirty="0" smtClean="0"/>
              <a:t>Domiciled </a:t>
            </a:r>
            <a:r>
              <a:rPr lang="en-US" b="0" dirty="0"/>
              <a:t>in a state other than Colorado &amp;</a:t>
            </a:r>
            <a:r>
              <a:rPr lang="en-US" b="0" dirty="0" smtClean="0"/>
              <a:t> </a:t>
            </a:r>
            <a:r>
              <a:rPr lang="en-US" b="0" dirty="0"/>
              <a:t>moved here from that </a:t>
            </a:r>
            <a:r>
              <a:rPr lang="en-US" b="0" dirty="0" smtClean="0"/>
              <a:t>state</a:t>
            </a:r>
          </a:p>
          <a:p>
            <a:endParaRPr lang="en-US" b="0" dirty="0" smtClean="0"/>
          </a:p>
          <a:p>
            <a:r>
              <a:rPr lang="en-US" b="0" dirty="0" smtClean="0"/>
              <a:t>Military </a:t>
            </a:r>
            <a:r>
              <a:rPr lang="en-US" b="0" dirty="0"/>
              <a:t>spouse’s permanent duty station is in Colorado 	</a:t>
            </a:r>
          </a:p>
          <a:p>
            <a:endParaRPr lang="en-US" b="0" dirty="0" smtClean="0"/>
          </a:p>
          <a:p>
            <a:r>
              <a:rPr lang="en-US" b="0" dirty="0" smtClean="0"/>
              <a:t>In </a:t>
            </a:r>
            <a:r>
              <a:rPr lang="en-US" b="0" dirty="0"/>
              <a:t>Colorado solely to accompany </a:t>
            </a:r>
            <a:r>
              <a:rPr lang="en-US" b="0" dirty="0" smtClean="0"/>
              <a:t>spouse </a:t>
            </a:r>
            <a:r>
              <a:rPr lang="en-US" b="0" dirty="0"/>
              <a:t>while </a:t>
            </a:r>
            <a:r>
              <a:rPr lang="en-US" b="0" dirty="0" smtClean="0"/>
              <a:t>stationed </a:t>
            </a:r>
            <a:r>
              <a:rPr lang="en-US" b="0" dirty="0"/>
              <a:t>in </a:t>
            </a:r>
            <a:r>
              <a:rPr lang="en-US" b="0" dirty="0" smtClean="0"/>
              <a:t>Colorado</a:t>
            </a:r>
          </a:p>
          <a:p>
            <a:endParaRPr lang="en-US" b="0" dirty="0" smtClean="0"/>
          </a:p>
          <a:p>
            <a:r>
              <a:rPr lang="en-US" b="0" dirty="0" smtClean="0"/>
              <a:t>Have </a:t>
            </a:r>
            <a:r>
              <a:rPr lang="en-US" b="0" dirty="0"/>
              <a:t>the same state of residency as the home of record of </a:t>
            </a:r>
            <a:r>
              <a:rPr lang="en-US" b="0" dirty="0" smtClean="0"/>
              <a:t>spouse </a:t>
            </a:r>
            <a:r>
              <a:rPr lang="en-US" b="0" dirty="0"/>
              <a:t>	</a:t>
            </a:r>
          </a:p>
          <a:p>
            <a:endParaRPr lang="en-US" b="0" dirty="0"/>
          </a:p>
          <a:p>
            <a:endParaRPr lang="en-US" b="0"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87</a:t>
            </a:fld>
            <a:endParaRPr lang="en-US" dirty="0">
              <a:solidFill>
                <a:schemeClr val="bg2"/>
              </a:solidFill>
            </a:endParaRPr>
          </a:p>
        </p:txBody>
      </p:sp>
    </p:spTree>
    <p:extLst>
      <p:ext uri="{BB962C8B-B14F-4D97-AF65-F5344CB8AC3E}">
        <p14:creationId xmlns:p14="http://schemas.microsoft.com/office/powerpoint/2010/main" val="2723198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 Disability Leave</a:t>
            </a:r>
            <a:endParaRPr lang="en-US" dirty="0"/>
          </a:p>
        </p:txBody>
      </p:sp>
      <p:sp>
        <p:nvSpPr>
          <p:cNvPr id="3" name="Content Placeholder 2"/>
          <p:cNvSpPr>
            <a:spLocks noGrp="1"/>
          </p:cNvSpPr>
          <p:nvPr>
            <p:ph idx="1"/>
          </p:nvPr>
        </p:nvSpPr>
        <p:spPr/>
        <p:txBody>
          <a:bodyPr/>
          <a:lstStyle/>
          <a:p>
            <a:r>
              <a:rPr lang="en-US" b="0" dirty="0" smtClean="0"/>
              <a:t>New Employees hired after 5 Nov 16</a:t>
            </a:r>
          </a:p>
          <a:p>
            <a:endParaRPr lang="en-US" b="0" dirty="0" smtClean="0"/>
          </a:p>
          <a:p>
            <a:r>
              <a:rPr lang="en-US" b="0" dirty="0" smtClean="0"/>
              <a:t>Service connected disability rating &gt;= 30%</a:t>
            </a:r>
          </a:p>
          <a:p>
            <a:pPr lvl="1"/>
            <a:r>
              <a:rPr lang="en-US" u="sng" dirty="0">
                <a:solidFill>
                  <a:srgbClr val="FF0000"/>
                </a:solidFill>
              </a:rPr>
              <a:t>Must be coded on your personnel file with </a:t>
            </a:r>
            <a:r>
              <a:rPr lang="en-US" u="sng" dirty="0" err="1">
                <a:solidFill>
                  <a:srgbClr val="FF0000"/>
                </a:solidFill>
              </a:rPr>
              <a:t>Civ</a:t>
            </a:r>
            <a:r>
              <a:rPr lang="en-US" u="sng" dirty="0">
                <a:solidFill>
                  <a:srgbClr val="FF0000"/>
                </a:solidFill>
              </a:rPr>
              <a:t> </a:t>
            </a:r>
            <a:r>
              <a:rPr lang="en-US" u="sng" dirty="0" err="1">
                <a:solidFill>
                  <a:srgbClr val="FF0000"/>
                </a:solidFill>
              </a:rPr>
              <a:t>Pers</a:t>
            </a:r>
            <a:endParaRPr lang="en-US" u="sng" dirty="0">
              <a:solidFill>
                <a:srgbClr val="FF0000"/>
              </a:solidFill>
            </a:endParaRPr>
          </a:p>
          <a:p>
            <a:endParaRPr lang="en-US" b="0" dirty="0" smtClean="0"/>
          </a:p>
          <a:p>
            <a:r>
              <a:rPr lang="en-US" b="0" dirty="0" smtClean="0"/>
              <a:t>104 </a:t>
            </a:r>
            <a:r>
              <a:rPr lang="en-US" b="0" dirty="0" err="1" smtClean="0"/>
              <a:t>Hrs</a:t>
            </a:r>
            <a:r>
              <a:rPr lang="en-US" b="0" dirty="0" smtClean="0"/>
              <a:t> NTE 26 pay periods</a:t>
            </a:r>
          </a:p>
          <a:p>
            <a:endParaRPr lang="en-US" b="0" dirty="0"/>
          </a:p>
          <a:p>
            <a:r>
              <a:rPr lang="en-US" b="0" dirty="0" smtClean="0"/>
              <a:t>Only usable for service connected disability appointments/treatment</a:t>
            </a:r>
          </a:p>
          <a:p>
            <a:endParaRPr lang="en-US" b="0" dirty="0"/>
          </a:p>
          <a:p>
            <a:pPr marL="0" indent="0">
              <a:buNone/>
            </a:pPr>
            <a:r>
              <a:rPr lang="en-US" b="0" dirty="0" smtClean="0"/>
              <a:t>Disabled Vet Leave – “LS” w/ </a:t>
            </a:r>
            <a:r>
              <a:rPr lang="en-US" b="0" dirty="0" err="1" smtClean="0"/>
              <a:t>subcode</a:t>
            </a:r>
            <a:r>
              <a:rPr lang="en-US" b="0" dirty="0" smtClean="0"/>
              <a:t> “PW”</a:t>
            </a:r>
          </a:p>
          <a:p>
            <a:pPr marL="0" indent="0">
              <a:buNone/>
            </a:pPr>
            <a:endParaRPr lang="en-US" b="0"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88</a:t>
            </a:fld>
            <a:endParaRPr lang="en-US" dirty="0">
              <a:solidFill>
                <a:schemeClr val="bg2"/>
              </a:solidFill>
            </a:endParaRPr>
          </a:p>
        </p:txBody>
      </p:sp>
    </p:spTree>
    <p:extLst>
      <p:ext uri="{BB962C8B-B14F-4D97-AF65-F5344CB8AC3E}">
        <p14:creationId xmlns:p14="http://schemas.microsoft.com/office/powerpoint/2010/main" val="22190625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Compensatory Time</a:t>
            </a:r>
            <a:endParaRPr lang="en-US" dirty="0"/>
          </a:p>
        </p:txBody>
      </p:sp>
      <p:sp>
        <p:nvSpPr>
          <p:cNvPr id="3" name="Content Placeholder 2"/>
          <p:cNvSpPr>
            <a:spLocks noGrp="1"/>
          </p:cNvSpPr>
          <p:nvPr>
            <p:ph idx="1"/>
          </p:nvPr>
        </p:nvSpPr>
        <p:spPr/>
        <p:txBody>
          <a:bodyPr/>
          <a:lstStyle/>
          <a:p>
            <a:r>
              <a:rPr lang="en-US" b="0" dirty="0" smtClean="0"/>
              <a:t>In lieu of Overtime</a:t>
            </a:r>
          </a:p>
          <a:p>
            <a:endParaRPr lang="en-US" b="0" dirty="0"/>
          </a:p>
          <a:p>
            <a:r>
              <a:rPr lang="en-US" b="0" dirty="0" smtClean="0"/>
              <a:t>1:1 ratio (1 </a:t>
            </a:r>
            <a:r>
              <a:rPr lang="en-US" b="0" dirty="0" err="1" smtClean="0"/>
              <a:t>Hr</a:t>
            </a:r>
            <a:r>
              <a:rPr lang="en-US" b="0" dirty="0" smtClean="0"/>
              <a:t> Worked = 1 </a:t>
            </a:r>
            <a:r>
              <a:rPr lang="en-US" b="0" dirty="0" err="1" smtClean="0"/>
              <a:t>Hr</a:t>
            </a:r>
            <a:r>
              <a:rPr lang="en-US" b="0" dirty="0" smtClean="0"/>
              <a:t> Comp Time)</a:t>
            </a:r>
          </a:p>
          <a:p>
            <a:endParaRPr lang="en-US" b="0" dirty="0"/>
          </a:p>
          <a:p>
            <a:r>
              <a:rPr lang="en-US" b="0" dirty="0" smtClean="0"/>
              <a:t>Supervisor directed </a:t>
            </a:r>
          </a:p>
          <a:p>
            <a:pPr lvl="1"/>
            <a:r>
              <a:rPr lang="en-US" b="0" dirty="0" smtClean="0"/>
              <a:t>Approved in advance</a:t>
            </a:r>
          </a:p>
          <a:p>
            <a:endParaRPr lang="en-US" b="0" dirty="0"/>
          </a:p>
          <a:p>
            <a:r>
              <a:rPr lang="en-US" b="0" dirty="0" smtClean="0"/>
              <a:t>Documented on AF Form 428</a:t>
            </a:r>
          </a:p>
          <a:p>
            <a:pPr lvl="1"/>
            <a:r>
              <a:rPr lang="en-US" b="0" dirty="0" smtClean="0"/>
              <a:t>Signed by CC</a:t>
            </a:r>
          </a:p>
          <a:p>
            <a:pPr lvl="1"/>
            <a:endParaRPr lang="en-US" b="0" dirty="0"/>
          </a:p>
          <a:p>
            <a:r>
              <a:rPr lang="en-US" b="0" dirty="0" smtClean="0"/>
              <a:t>Pays out as overtime if not used in 26 pay periods</a:t>
            </a:r>
            <a:endParaRPr lang="en-US" b="0"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89</a:t>
            </a:fld>
            <a:endParaRPr lang="en-US" dirty="0">
              <a:solidFill>
                <a:schemeClr val="bg2"/>
              </a:solidFill>
            </a:endParaRPr>
          </a:p>
        </p:txBody>
      </p:sp>
    </p:spTree>
    <p:extLst>
      <p:ext uri="{BB962C8B-B14F-4D97-AF65-F5344CB8AC3E}">
        <p14:creationId xmlns:p14="http://schemas.microsoft.com/office/powerpoint/2010/main" val="1977775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Your Appointment and What it Means to You</a:t>
            </a:r>
            <a:endParaRPr lang="en-US" sz="2800" dirty="0"/>
          </a:p>
        </p:txBody>
      </p:sp>
      <p:sp>
        <p:nvSpPr>
          <p:cNvPr id="3" name="Content Placeholder 2"/>
          <p:cNvSpPr>
            <a:spLocks noGrp="1"/>
          </p:cNvSpPr>
          <p:nvPr>
            <p:ph idx="1"/>
          </p:nvPr>
        </p:nvSpPr>
        <p:spPr>
          <a:xfrm>
            <a:off x="381000" y="1219200"/>
            <a:ext cx="8378952" cy="5080000"/>
          </a:xfrm>
        </p:spPr>
        <p:txBody>
          <a:bodyPr/>
          <a:lstStyle/>
          <a:p>
            <a:pPr marL="285750" lvl="1" indent="-285750" algn="just">
              <a:lnSpc>
                <a:spcPts val="3300"/>
              </a:lnSpc>
            </a:pPr>
            <a:r>
              <a:rPr lang="en-US" sz="2400" b="0" dirty="0" smtClean="0">
                <a:solidFill>
                  <a:srgbClr val="002060"/>
                </a:solidFill>
                <a:latin typeface="Times New Roman" pitchFamily="18" charset="0"/>
                <a:cs typeface="Times New Roman" pitchFamily="18" charset="0"/>
              </a:rPr>
              <a:t>Career-Conditional </a:t>
            </a:r>
            <a:r>
              <a:rPr lang="en-US" sz="2400" b="0" dirty="0" err="1">
                <a:solidFill>
                  <a:srgbClr val="002060"/>
                </a:solidFill>
                <a:latin typeface="Times New Roman" pitchFamily="18" charset="0"/>
                <a:cs typeface="Times New Roman" pitchFamily="18" charset="0"/>
              </a:rPr>
              <a:t>Appt</a:t>
            </a:r>
            <a:r>
              <a:rPr lang="en-US" sz="2400" b="0" dirty="0">
                <a:solidFill>
                  <a:srgbClr val="002060"/>
                </a:solidFill>
                <a:latin typeface="Times New Roman" pitchFamily="18" charset="0"/>
                <a:cs typeface="Times New Roman" pitchFamily="18" charset="0"/>
              </a:rPr>
              <a:t> - The conditional appointment is for three years, after which time you are automatically converted to a career appointment if no break-in-service has occurred. </a:t>
            </a:r>
          </a:p>
          <a:p>
            <a:pPr marL="285750" lvl="1" indent="-285750" algn="just">
              <a:lnSpc>
                <a:spcPts val="3300"/>
              </a:lnSpc>
            </a:pPr>
            <a:r>
              <a:rPr lang="en-US" sz="2400" b="0" dirty="0">
                <a:solidFill>
                  <a:srgbClr val="002060"/>
                </a:solidFill>
                <a:latin typeface="Times New Roman" pitchFamily="18" charset="0"/>
                <a:cs typeface="Times New Roman" pitchFamily="18" charset="0"/>
              </a:rPr>
              <a:t>Career – These appointments are given automatically to career-conditional employees who have completed three years of continuous, satisfactory service (without a break of 30 days or more).  </a:t>
            </a:r>
          </a:p>
          <a:p>
            <a:pPr marL="285750" lvl="1" indent="-285750" algn="just">
              <a:lnSpc>
                <a:spcPts val="3300"/>
              </a:lnSpc>
            </a:pPr>
            <a:r>
              <a:rPr lang="en-US" sz="2400" b="0" dirty="0">
                <a:solidFill>
                  <a:srgbClr val="002060"/>
                </a:solidFill>
                <a:latin typeface="Times New Roman" pitchFamily="18" charset="0"/>
                <a:cs typeface="Times New Roman" pitchFamily="18" charset="0"/>
              </a:rPr>
              <a:t>Excepted – These appointments are given to employees who perform work of a specialized nature or are hired under a special placement program.</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9</a:t>
            </a:fld>
            <a:endParaRPr lang="en-US" dirty="0">
              <a:solidFill>
                <a:schemeClr val="bg2"/>
              </a:solidFill>
            </a:endParaRPr>
          </a:p>
        </p:txBody>
      </p:sp>
    </p:spTree>
    <p:extLst>
      <p:ext uri="{BB962C8B-B14F-4D97-AF65-F5344CB8AC3E}">
        <p14:creationId xmlns:p14="http://schemas.microsoft.com/office/powerpoint/2010/main" val="39349169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600" dirty="0"/>
              <a:t>Reference for Compensatory and Overtime</a:t>
            </a:r>
          </a:p>
        </p:txBody>
      </p:sp>
      <p:sp>
        <p:nvSpPr>
          <p:cNvPr id="3" name="Content Placeholder 2"/>
          <p:cNvSpPr>
            <a:spLocks noGrp="1"/>
          </p:cNvSpPr>
          <p:nvPr>
            <p:ph idx="1"/>
          </p:nvPr>
        </p:nvSpPr>
        <p:spPr/>
        <p:txBody>
          <a:bodyPr/>
          <a:lstStyle/>
          <a:p>
            <a:pPr marL="0" indent="0">
              <a:buNone/>
            </a:pPr>
            <a:r>
              <a:rPr lang="en-US" b="0" dirty="0"/>
              <a:t>AFI 36-807, SCHEDULING OF WORK, HOLIDAY OBSERVANCES, AND OVERTIME.</a:t>
            </a:r>
          </a:p>
          <a:p>
            <a:r>
              <a:rPr lang="en-US" sz="1600" b="0" dirty="0"/>
              <a:t>Supervisors responsibilities are captured in section 2.8; specifically, 2.8.14. Supervisors have the responsibility to ensure that payment of overtime as a result of comp time is minimized when possible. Adherence to any labor (union) contracts is also mentioned in 2.8.13.</a:t>
            </a:r>
          </a:p>
          <a:p>
            <a:r>
              <a:rPr lang="en-US" sz="1600" b="0" dirty="0"/>
              <a:t>Employees responsibilities captured in paragraph 2.9.</a:t>
            </a:r>
          </a:p>
          <a:p>
            <a:r>
              <a:rPr lang="en-US" sz="1600" b="0" dirty="0"/>
              <a:t>Chapter 5 covers OVERTIME, COMPENSATORY TIME, AND CREDIT HOURS.</a:t>
            </a:r>
          </a:p>
          <a:p>
            <a:r>
              <a:rPr lang="en-US" sz="1600" dirty="0"/>
              <a:t>5.7.4. Employees should use previously earned compensatory time before using accrued annual leave.</a:t>
            </a:r>
          </a:p>
          <a:p>
            <a:endParaRPr lang="en-US" sz="1600" b="0" dirty="0"/>
          </a:p>
          <a:p>
            <a:r>
              <a:rPr lang="en-US" sz="1600" b="0" dirty="0"/>
              <a:t>For SW Union covered positions and employees in covered positions, the Local 48 union contract states, page 21: “b. Compensatory time should be scheduled and used before annual leave.”</a:t>
            </a:r>
          </a:p>
          <a:p>
            <a:endParaRPr lang="en-US" sz="1600" b="0"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90</a:t>
            </a:fld>
            <a:endParaRPr lang="en-US" dirty="0">
              <a:solidFill>
                <a:schemeClr val="bg2"/>
              </a:solidFill>
            </a:endParaRPr>
          </a:p>
        </p:txBody>
      </p:sp>
    </p:spTree>
    <p:extLst>
      <p:ext uri="{BB962C8B-B14F-4D97-AF65-F5344CB8AC3E}">
        <p14:creationId xmlns:p14="http://schemas.microsoft.com/office/powerpoint/2010/main" val="11436635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Credit Hours</a:t>
            </a:r>
            <a:endParaRPr lang="en-US" dirty="0"/>
          </a:p>
        </p:txBody>
      </p:sp>
      <p:sp>
        <p:nvSpPr>
          <p:cNvPr id="3" name="Content Placeholder 2"/>
          <p:cNvSpPr>
            <a:spLocks noGrp="1"/>
          </p:cNvSpPr>
          <p:nvPr>
            <p:ph idx="1"/>
          </p:nvPr>
        </p:nvSpPr>
        <p:spPr/>
        <p:txBody>
          <a:bodyPr/>
          <a:lstStyle/>
          <a:p>
            <a:r>
              <a:rPr lang="en-US" b="0" dirty="0" smtClean="0"/>
              <a:t>Work the same as Comp time with 3 Differences</a:t>
            </a:r>
          </a:p>
          <a:p>
            <a:endParaRPr lang="en-US" b="0" dirty="0"/>
          </a:p>
          <a:p>
            <a:pPr marL="0" indent="0">
              <a:buNone/>
            </a:pPr>
            <a:r>
              <a:rPr lang="en-US" b="0" dirty="0" smtClean="0"/>
              <a:t>1. Employee Requested</a:t>
            </a:r>
          </a:p>
          <a:p>
            <a:pPr lvl="1"/>
            <a:r>
              <a:rPr lang="en-US" b="0" dirty="0" smtClean="0"/>
              <a:t>Speak to supervisor for specific guidelines</a:t>
            </a:r>
          </a:p>
          <a:p>
            <a:endParaRPr lang="en-US" b="0" dirty="0"/>
          </a:p>
          <a:p>
            <a:pPr marL="0" indent="0">
              <a:buNone/>
            </a:pPr>
            <a:r>
              <a:rPr lang="en-US" b="0" dirty="0" smtClean="0"/>
              <a:t>2. Can only bank 24 hours at a time</a:t>
            </a:r>
          </a:p>
          <a:p>
            <a:pPr lvl="1"/>
            <a:r>
              <a:rPr lang="en-US" b="0" dirty="0" smtClean="0"/>
              <a:t>If more, system will forfeit previously earned hours</a:t>
            </a:r>
          </a:p>
          <a:p>
            <a:pPr lvl="1"/>
            <a:endParaRPr lang="en-US" b="0" dirty="0"/>
          </a:p>
          <a:p>
            <a:pPr marL="0" indent="0">
              <a:buNone/>
            </a:pPr>
            <a:r>
              <a:rPr lang="en-US" b="0" dirty="0" smtClean="0"/>
              <a:t>3. Will never pay out</a:t>
            </a:r>
          </a:p>
          <a:p>
            <a:pPr lvl="1"/>
            <a:r>
              <a:rPr lang="en-US" b="0" dirty="0" smtClean="0"/>
              <a:t>Forfeited after 26 pay periods</a:t>
            </a:r>
            <a:endParaRPr lang="en-US" b="0"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91</a:t>
            </a:fld>
            <a:endParaRPr lang="en-US" dirty="0">
              <a:solidFill>
                <a:schemeClr val="bg2"/>
              </a:solidFill>
            </a:endParaRPr>
          </a:p>
        </p:txBody>
      </p:sp>
    </p:spTree>
    <p:extLst>
      <p:ext uri="{BB962C8B-B14F-4D97-AF65-F5344CB8AC3E}">
        <p14:creationId xmlns:p14="http://schemas.microsoft.com/office/powerpoint/2010/main" val="38676847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 Schedules (</a:t>
            </a:r>
            <a:r>
              <a:rPr lang="en-US" sz="2800" dirty="0"/>
              <a:t>AFI 36-807)</a:t>
            </a:r>
          </a:p>
        </p:txBody>
      </p:sp>
      <p:sp>
        <p:nvSpPr>
          <p:cNvPr id="3" name="Content Placeholder 2"/>
          <p:cNvSpPr>
            <a:spLocks noGrp="1"/>
          </p:cNvSpPr>
          <p:nvPr>
            <p:ph idx="1"/>
          </p:nvPr>
        </p:nvSpPr>
        <p:spPr>
          <a:xfrm>
            <a:off x="276225" y="1222218"/>
            <a:ext cx="8397875" cy="5026182"/>
          </a:xfrm>
        </p:spPr>
        <p:txBody>
          <a:bodyPr/>
          <a:lstStyle/>
          <a:p>
            <a:r>
              <a:rPr lang="en-US" sz="1900" b="0" dirty="0" smtClean="0"/>
              <a:t>AWS 0 – Default (40 hours per week)</a:t>
            </a:r>
          </a:p>
          <a:p>
            <a:pPr lvl="1"/>
            <a:r>
              <a:rPr lang="en-US" sz="1900" b="0" dirty="0" smtClean="0"/>
              <a:t>Base Operating Hours: 0730 – 1630, M – F, 1 </a:t>
            </a:r>
            <a:r>
              <a:rPr lang="en-US" sz="1900" b="0" dirty="0" err="1" smtClean="0"/>
              <a:t>Hr</a:t>
            </a:r>
            <a:r>
              <a:rPr lang="en-US" sz="1900" b="0" dirty="0" smtClean="0"/>
              <a:t> Lunch</a:t>
            </a:r>
          </a:p>
          <a:p>
            <a:pPr lvl="1"/>
            <a:r>
              <a:rPr lang="en-US" sz="1900" b="0" dirty="0" smtClean="0"/>
              <a:t>Used by </a:t>
            </a:r>
            <a:r>
              <a:rPr lang="en-US" sz="1900" b="0" dirty="0" err="1" smtClean="0"/>
              <a:t>Civ</a:t>
            </a:r>
            <a:r>
              <a:rPr lang="en-US" sz="1900" b="0" dirty="0" smtClean="0"/>
              <a:t> Pay as “Other Undefined”</a:t>
            </a:r>
          </a:p>
          <a:p>
            <a:pPr lvl="1"/>
            <a:r>
              <a:rPr lang="en-US" sz="1900" u="sng" dirty="0" smtClean="0"/>
              <a:t>Not</a:t>
            </a:r>
            <a:r>
              <a:rPr lang="en-US" sz="1900" b="0" dirty="0" smtClean="0"/>
              <a:t> eligible to earn Credit Hours</a:t>
            </a:r>
          </a:p>
          <a:p>
            <a:r>
              <a:rPr lang="en-US" sz="1900" b="0" dirty="0" smtClean="0"/>
              <a:t>AWS 1 – </a:t>
            </a:r>
            <a:r>
              <a:rPr lang="en-US" sz="1900" b="0" dirty="0" err="1" smtClean="0"/>
              <a:t>Flexitour</a:t>
            </a:r>
            <a:r>
              <a:rPr lang="en-US" sz="1900" b="0" dirty="0" smtClean="0"/>
              <a:t> (40 hours per week)</a:t>
            </a:r>
          </a:p>
          <a:p>
            <a:pPr lvl="1"/>
            <a:r>
              <a:rPr lang="en-US" sz="1900" b="0" dirty="0" smtClean="0"/>
              <a:t>Set 8 </a:t>
            </a:r>
            <a:r>
              <a:rPr lang="en-US" sz="1900" b="0" dirty="0" err="1" smtClean="0"/>
              <a:t>Hrs</a:t>
            </a:r>
            <a:r>
              <a:rPr lang="en-US" sz="1900" b="0" dirty="0" smtClean="0"/>
              <a:t> M – F</a:t>
            </a:r>
          </a:p>
          <a:p>
            <a:pPr lvl="1"/>
            <a:r>
              <a:rPr lang="en-US" sz="1900" b="0" dirty="0" smtClean="0"/>
              <a:t>Employee and Supervisor set daily schedule</a:t>
            </a:r>
          </a:p>
          <a:p>
            <a:pPr lvl="1"/>
            <a:r>
              <a:rPr lang="en-US" sz="1900" b="0" dirty="0" smtClean="0"/>
              <a:t>Eligible to earn Credit Hours</a:t>
            </a:r>
          </a:p>
          <a:p>
            <a:r>
              <a:rPr lang="en-US" sz="1900" b="0" dirty="0" smtClean="0"/>
              <a:t>AWS 2 – Gliding (40 hours per week) </a:t>
            </a:r>
          </a:p>
          <a:p>
            <a:pPr lvl="1"/>
            <a:r>
              <a:rPr lang="en-US" sz="1900" b="0" dirty="0" smtClean="0"/>
              <a:t>8 </a:t>
            </a:r>
            <a:r>
              <a:rPr lang="en-US" sz="1900" b="0" dirty="0" err="1" smtClean="0"/>
              <a:t>Hrs</a:t>
            </a:r>
            <a:r>
              <a:rPr lang="en-US" sz="1900" b="0" dirty="0" smtClean="0"/>
              <a:t> M – F</a:t>
            </a:r>
          </a:p>
          <a:p>
            <a:pPr lvl="1"/>
            <a:r>
              <a:rPr lang="en-US" sz="1900" b="0" dirty="0" smtClean="0"/>
              <a:t>Start/Stop can vary daily</a:t>
            </a:r>
          </a:p>
          <a:p>
            <a:pPr lvl="1"/>
            <a:r>
              <a:rPr lang="en-US" sz="1900" b="0" dirty="0" smtClean="0"/>
              <a:t>Eligible to earn Credit Hours</a:t>
            </a:r>
          </a:p>
          <a:p>
            <a:pPr lvl="1"/>
            <a:r>
              <a:rPr lang="en-US" sz="1900" b="0" dirty="0"/>
              <a:t>Core duty hours are normally 0900 to 1500, Monday through Friday, </a:t>
            </a:r>
            <a:r>
              <a:rPr lang="en-US" sz="1900" b="0" dirty="0" smtClean="0"/>
              <a:t>AFI </a:t>
            </a:r>
            <a:r>
              <a:rPr lang="en-US" sz="1900" b="0" dirty="0"/>
              <a:t>36-807. See your unit and supervisor for more </a:t>
            </a:r>
            <a:r>
              <a:rPr lang="en-US" sz="1900" b="0" dirty="0" smtClean="0"/>
              <a:t>information.</a:t>
            </a:r>
            <a:endParaRPr lang="en-US" sz="1900" b="0"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92</a:t>
            </a:fld>
            <a:endParaRPr lang="en-US" dirty="0">
              <a:solidFill>
                <a:schemeClr val="bg2"/>
              </a:solidFill>
            </a:endParaRPr>
          </a:p>
        </p:txBody>
      </p:sp>
    </p:spTree>
    <p:extLst>
      <p:ext uri="{BB962C8B-B14F-4D97-AF65-F5344CB8AC3E}">
        <p14:creationId xmlns:p14="http://schemas.microsoft.com/office/powerpoint/2010/main" val="350636237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 Schedules </a:t>
            </a:r>
            <a:r>
              <a:rPr lang="en-US" sz="2400" dirty="0"/>
              <a:t>(AFI 36-807) (Cont.)</a:t>
            </a:r>
          </a:p>
        </p:txBody>
      </p:sp>
      <p:sp>
        <p:nvSpPr>
          <p:cNvPr id="3" name="Content Placeholder 2"/>
          <p:cNvSpPr>
            <a:spLocks noGrp="1"/>
          </p:cNvSpPr>
          <p:nvPr>
            <p:ph idx="1"/>
          </p:nvPr>
        </p:nvSpPr>
        <p:spPr>
          <a:xfrm>
            <a:off x="276225" y="1276539"/>
            <a:ext cx="8397875" cy="4971861"/>
          </a:xfrm>
        </p:spPr>
        <p:txBody>
          <a:bodyPr/>
          <a:lstStyle/>
          <a:p>
            <a:r>
              <a:rPr lang="en-US" b="0" dirty="0" smtClean="0"/>
              <a:t>AWS 5 – </a:t>
            </a:r>
            <a:r>
              <a:rPr lang="en-US" b="0" dirty="0" err="1" smtClean="0"/>
              <a:t>Maxiflex</a:t>
            </a:r>
            <a:endParaRPr lang="en-US" b="0" dirty="0" smtClean="0"/>
          </a:p>
          <a:p>
            <a:pPr lvl="1"/>
            <a:r>
              <a:rPr lang="en-US" b="0" dirty="0" smtClean="0"/>
              <a:t>80 </a:t>
            </a:r>
            <a:r>
              <a:rPr lang="en-US" b="0" dirty="0" err="1" smtClean="0"/>
              <a:t>Hrs</a:t>
            </a:r>
            <a:r>
              <a:rPr lang="en-US" b="0" dirty="0" smtClean="0"/>
              <a:t> per pay period</a:t>
            </a:r>
          </a:p>
          <a:p>
            <a:pPr lvl="1"/>
            <a:r>
              <a:rPr lang="en-US" b="0" dirty="0" smtClean="0"/>
              <a:t>Days, hours, time does not matter</a:t>
            </a:r>
          </a:p>
          <a:p>
            <a:pPr lvl="2"/>
            <a:r>
              <a:rPr lang="en-US" b="0" dirty="0" smtClean="0"/>
              <a:t>Supervisor can require more structure</a:t>
            </a:r>
          </a:p>
          <a:p>
            <a:pPr lvl="1"/>
            <a:r>
              <a:rPr lang="en-US" b="0" dirty="0" smtClean="0"/>
              <a:t>Eligible to earn Credit Hours</a:t>
            </a:r>
          </a:p>
          <a:p>
            <a:pPr lvl="1"/>
            <a:endParaRPr lang="en-US" b="0" dirty="0"/>
          </a:p>
          <a:p>
            <a:r>
              <a:rPr lang="en-US" b="0" dirty="0" smtClean="0"/>
              <a:t>AWS 6 – Compressed</a:t>
            </a:r>
          </a:p>
          <a:p>
            <a:pPr lvl="1"/>
            <a:r>
              <a:rPr lang="en-US" b="0" dirty="0" smtClean="0"/>
              <a:t>5-4-9: 9 Hours per day (one 8 hour day) w/ extra day off each pay period</a:t>
            </a:r>
          </a:p>
          <a:p>
            <a:pPr lvl="1"/>
            <a:r>
              <a:rPr lang="en-US" b="0" dirty="0" smtClean="0"/>
              <a:t>4-10s: 10 Hours per day w/ extra day off each week</a:t>
            </a:r>
          </a:p>
          <a:p>
            <a:pPr lvl="1"/>
            <a:r>
              <a:rPr lang="en-US" u="sng" dirty="0"/>
              <a:t>Not</a:t>
            </a:r>
            <a:r>
              <a:rPr lang="en-US" b="0" dirty="0"/>
              <a:t> </a:t>
            </a:r>
            <a:r>
              <a:rPr lang="en-US" b="0" dirty="0" smtClean="0"/>
              <a:t>eligible </a:t>
            </a:r>
            <a:r>
              <a:rPr lang="en-US" b="0" dirty="0"/>
              <a:t>to earn Credit </a:t>
            </a:r>
            <a:r>
              <a:rPr lang="en-US" b="0" dirty="0" smtClean="0"/>
              <a:t>Hour</a:t>
            </a:r>
            <a:endParaRPr lang="en-US" b="0" dirty="0"/>
          </a:p>
          <a:p>
            <a:pPr marL="0" indent="0">
              <a:buNone/>
            </a:pPr>
            <a:r>
              <a:rPr lang="en-US" dirty="0" smtClean="0">
                <a:solidFill>
                  <a:srgbClr val="FF0000"/>
                </a:solidFill>
              </a:rPr>
              <a:t>If AWS code 6 is used, please send work schedule</a:t>
            </a:r>
          </a:p>
          <a:p>
            <a:pPr marL="0" indent="0">
              <a:buNone/>
            </a:pPr>
            <a:r>
              <a:rPr lang="en-US" dirty="0" smtClean="0">
                <a:solidFill>
                  <a:srgbClr val="FF0000"/>
                </a:solidFill>
              </a:rPr>
              <a:t>     I.E 1</a:t>
            </a:r>
            <a:r>
              <a:rPr lang="en-US" baseline="30000" dirty="0" smtClean="0">
                <a:solidFill>
                  <a:srgbClr val="FF0000"/>
                </a:solidFill>
              </a:rPr>
              <a:t>st</a:t>
            </a:r>
            <a:r>
              <a:rPr lang="en-US" dirty="0" smtClean="0">
                <a:solidFill>
                  <a:srgbClr val="FF0000"/>
                </a:solidFill>
              </a:rPr>
              <a:t> </a:t>
            </a:r>
            <a:r>
              <a:rPr lang="en-US" dirty="0" err="1" smtClean="0">
                <a:solidFill>
                  <a:srgbClr val="FF0000"/>
                </a:solidFill>
              </a:rPr>
              <a:t>wk</a:t>
            </a:r>
            <a:r>
              <a:rPr lang="en-US" dirty="0" smtClean="0">
                <a:solidFill>
                  <a:srgbClr val="FF0000"/>
                </a:solidFill>
              </a:rPr>
              <a:t> M-T, 2</a:t>
            </a:r>
            <a:r>
              <a:rPr lang="en-US" baseline="30000" dirty="0" smtClean="0">
                <a:solidFill>
                  <a:srgbClr val="FF0000"/>
                </a:solidFill>
              </a:rPr>
              <a:t>nd</a:t>
            </a:r>
            <a:r>
              <a:rPr lang="en-US" dirty="0" smtClean="0">
                <a:solidFill>
                  <a:srgbClr val="FF0000"/>
                </a:solidFill>
              </a:rPr>
              <a:t> </a:t>
            </a:r>
            <a:r>
              <a:rPr lang="en-US" dirty="0" err="1" smtClean="0">
                <a:solidFill>
                  <a:srgbClr val="FF0000"/>
                </a:solidFill>
              </a:rPr>
              <a:t>wk</a:t>
            </a:r>
            <a:r>
              <a:rPr lang="en-US" dirty="0" smtClean="0">
                <a:solidFill>
                  <a:srgbClr val="FF0000"/>
                </a:solidFill>
              </a:rPr>
              <a:t> M-F, 2</a:t>
            </a:r>
            <a:r>
              <a:rPr lang="en-US" baseline="30000" dirty="0" smtClean="0">
                <a:solidFill>
                  <a:srgbClr val="FF0000"/>
                </a:solidFill>
              </a:rPr>
              <a:t>nd</a:t>
            </a:r>
            <a:r>
              <a:rPr lang="en-US" dirty="0" smtClean="0">
                <a:solidFill>
                  <a:srgbClr val="FF0000"/>
                </a:solidFill>
              </a:rPr>
              <a:t> Friday 8 </a:t>
            </a:r>
            <a:r>
              <a:rPr lang="en-US" dirty="0" err="1" smtClean="0">
                <a:solidFill>
                  <a:srgbClr val="FF0000"/>
                </a:solidFill>
              </a:rPr>
              <a:t>hrs</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93</a:t>
            </a:fld>
            <a:endParaRPr lang="en-US" dirty="0">
              <a:solidFill>
                <a:schemeClr val="bg2"/>
              </a:solidFill>
            </a:endParaRPr>
          </a:p>
        </p:txBody>
      </p:sp>
    </p:spTree>
    <p:extLst>
      <p:ext uri="{BB962C8B-B14F-4D97-AF65-F5344CB8AC3E}">
        <p14:creationId xmlns:p14="http://schemas.microsoft.com/office/powerpoint/2010/main" val="233655986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Timekeeper Info</a:t>
            </a:r>
            <a:endParaRPr lang="en-US" dirty="0"/>
          </a:p>
        </p:txBody>
      </p:sp>
      <p:sp>
        <p:nvSpPr>
          <p:cNvPr id="4" name="Slide Number Placeholder 3"/>
          <p:cNvSpPr>
            <a:spLocks noGrp="1"/>
          </p:cNvSpPr>
          <p:nvPr>
            <p:ph type="sldNum" sz="quarter" idx="10"/>
          </p:nvPr>
        </p:nvSpPr>
        <p:spPr/>
        <p:txBody>
          <a:bodyPr/>
          <a:lstStyle/>
          <a:p>
            <a:pPr>
              <a:defRPr/>
            </a:pPr>
            <a:fld id="{20916479-3296-4843-99DE-DF86B7E92DFE}" type="slidenum">
              <a:rPr lang="en-US" smtClean="0"/>
              <a:pPr>
                <a:defRPr/>
              </a:pPr>
              <a:t>94</a:t>
            </a:fld>
            <a:endParaRPr lang="en-US" dirty="0">
              <a:solidFill>
                <a:schemeClr val="bg2"/>
              </a:solidFill>
            </a:endParaRP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295400"/>
            <a:ext cx="6096000" cy="4572000"/>
          </a:xfrm>
        </p:spPr>
      </p:pic>
    </p:spTree>
    <p:extLst>
      <p:ext uri="{BB962C8B-B14F-4D97-AF65-F5344CB8AC3E}">
        <p14:creationId xmlns:p14="http://schemas.microsoft.com/office/powerpoint/2010/main" val="12309564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552" y="320040"/>
            <a:ext cx="7772400" cy="585216"/>
          </a:xfrm>
        </p:spPr>
        <p:txBody>
          <a:bodyPr/>
          <a:lstStyle/>
          <a:p>
            <a:pPr algn="ctr"/>
            <a:r>
              <a:rPr lang="en-US" dirty="0" smtClean="0"/>
              <a:t>Questions?</a:t>
            </a:r>
            <a:endParaRPr lang="en-US" dirty="0"/>
          </a:p>
        </p:txBody>
      </p:sp>
      <p:pic>
        <p:nvPicPr>
          <p:cNvPr id="5" name="Picture 4" descr="CPTS.jpg"/>
          <p:cNvPicPr/>
          <p:nvPr/>
        </p:nvPicPr>
        <p:blipFill>
          <a:blip r:embed="rId2" cstate="print"/>
          <a:stretch>
            <a:fillRect/>
          </a:stretch>
        </p:blipFill>
        <p:spPr>
          <a:xfrm>
            <a:off x="2857500" y="1989139"/>
            <a:ext cx="3429000" cy="3362325"/>
          </a:xfrm>
          <a:prstGeom prst="rect">
            <a:avLst/>
          </a:prstGeom>
        </p:spPr>
      </p:pic>
      <p:sp>
        <p:nvSpPr>
          <p:cNvPr id="3" name="Slide Number Placeholder 2"/>
          <p:cNvSpPr>
            <a:spLocks noGrp="1"/>
          </p:cNvSpPr>
          <p:nvPr>
            <p:ph type="sldNum" sz="quarter" idx="10"/>
          </p:nvPr>
        </p:nvSpPr>
        <p:spPr/>
        <p:txBody>
          <a:bodyPr/>
          <a:lstStyle/>
          <a:p>
            <a:pPr>
              <a:defRPr/>
            </a:pPr>
            <a:fld id="{20916479-3296-4843-99DE-DF86B7E92DFE}" type="slidenum">
              <a:rPr lang="en-US" smtClean="0"/>
              <a:pPr>
                <a:defRPr/>
              </a:pPr>
              <a:t>95</a:t>
            </a:fld>
            <a:endParaRPr lang="en-US" dirty="0">
              <a:solidFill>
                <a:schemeClr val="bg2"/>
              </a:solidFill>
            </a:endParaRPr>
          </a:p>
        </p:txBody>
      </p:sp>
    </p:spTree>
    <p:extLst>
      <p:ext uri="{BB962C8B-B14F-4D97-AF65-F5344CB8AC3E}">
        <p14:creationId xmlns:p14="http://schemas.microsoft.com/office/powerpoint/2010/main" val="306166718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p:txBody>
          <a:bodyPr/>
          <a:lstStyle/>
          <a:p>
            <a:pPr algn="ctr">
              <a:buFont typeface="Wingdings" pitchFamily="2" charset="2"/>
              <a:buNone/>
            </a:pPr>
            <a:r>
              <a:rPr lang="en-US" sz="4000" dirty="0">
                <a:solidFill>
                  <a:srgbClr val="002060"/>
                </a:solidFill>
                <a:latin typeface="Times New Roman" pitchFamily="18" charset="0"/>
                <a:cs typeface="Times New Roman" pitchFamily="18" charset="0"/>
              </a:rPr>
              <a:t>Questions??</a:t>
            </a: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96</a:t>
            </a:fld>
            <a:endParaRPr lang="en-US">
              <a:solidFill>
                <a:srgbClr val="E3DED1"/>
              </a:solidFill>
            </a:endParaRPr>
          </a:p>
        </p:txBody>
      </p:sp>
      <p:pic>
        <p:nvPicPr>
          <p:cNvPr id="6" name="Picture 3" descr="Questions.jpg"/>
          <p:cNvPicPr>
            <a:picLocks noChangeAspect="1"/>
          </p:cNvPicPr>
          <p:nvPr/>
        </p:nvPicPr>
        <p:blipFill>
          <a:blip r:embed="rId3" cstate="print"/>
          <a:srcRect/>
          <a:stretch>
            <a:fillRect/>
          </a:stretch>
        </p:blipFill>
        <p:spPr bwMode="auto">
          <a:xfrm>
            <a:off x="2497540" y="1729855"/>
            <a:ext cx="3503210" cy="4670947"/>
          </a:xfrm>
          <a:prstGeom prst="rect">
            <a:avLst/>
          </a:prstGeom>
          <a:noFill/>
          <a:ln w="9525">
            <a:noFill/>
            <a:miter lim="800000"/>
            <a:headEnd/>
            <a:tailEnd/>
          </a:ln>
        </p:spPr>
      </p:pic>
    </p:spTree>
    <p:extLst>
      <p:ext uri="{BB962C8B-B14F-4D97-AF65-F5344CB8AC3E}">
        <p14:creationId xmlns:p14="http://schemas.microsoft.com/office/powerpoint/2010/main" val="870937187"/>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342900" indent="-342900" algn="ctr"/>
            <a:r>
              <a:rPr lang="en-US" i="0" dirty="0">
                <a:latin typeface="Times New Roman" pitchFamily="18" charset="0"/>
                <a:cs typeface="Times New Roman" pitchFamily="18" charset="0"/>
              </a:rPr>
              <a:t>Oath of Office</a:t>
            </a:r>
          </a:p>
        </p:txBody>
      </p:sp>
      <p:sp>
        <p:nvSpPr>
          <p:cNvPr id="7" name="Content Placeholder 1"/>
          <p:cNvSpPr>
            <a:spLocks noGrp="1"/>
          </p:cNvSpPr>
          <p:nvPr>
            <p:ph idx="1"/>
          </p:nvPr>
        </p:nvSpPr>
        <p:spPr/>
        <p:txBody>
          <a:bodyPr/>
          <a:lstStyle/>
          <a:p>
            <a:pPr marL="285750" lvl="1" indent="-285750" algn="ctr">
              <a:buNone/>
            </a:pPr>
            <a:endParaRPr lang="en-US" dirty="0" smtClean="0">
              <a:solidFill>
                <a:srgbClr val="002060"/>
              </a:solidFill>
              <a:latin typeface="Times New Roman" pitchFamily="18" charset="0"/>
              <a:cs typeface="Times New Roman" pitchFamily="18" charset="0"/>
            </a:endParaRPr>
          </a:p>
          <a:p>
            <a:pPr marL="285750" lvl="1" indent="-285750" algn="just">
              <a:lnSpc>
                <a:spcPts val="3300"/>
              </a:lnSpc>
              <a:buNone/>
            </a:pPr>
            <a:r>
              <a:rPr lang="en-US" sz="2400" b="0" dirty="0">
                <a:solidFill>
                  <a:srgbClr val="002060"/>
                </a:solidFill>
                <a:latin typeface="Georgia" pitchFamily="18" charset="0"/>
              </a:rPr>
              <a:t>    I ______ , do solemnly swear (or affirm) that I will support and defend the Constitution of the United States against all enemies, foreign and domestic; that I will bear true faith and allegiance to the same; that I take this obligation freely, without any mental reservation or purpose of evasion; and that I will well and faithfully discharge the duties of the office on which I am about to enter.  </a:t>
            </a:r>
          </a:p>
          <a:p>
            <a:pPr marL="285750" lvl="1" indent="-285750" algn="just">
              <a:lnSpc>
                <a:spcPts val="3300"/>
              </a:lnSpc>
              <a:buNone/>
            </a:pPr>
            <a:r>
              <a:rPr lang="en-US" sz="2400" b="0" dirty="0">
                <a:solidFill>
                  <a:srgbClr val="002060"/>
                </a:solidFill>
                <a:latin typeface="Georgia" pitchFamily="18" charset="0"/>
              </a:rPr>
              <a:t>    So help me God. </a:t>
            </a:r>
            <a:endParaRPr lang="en-US" sz="4000" dirty="0">
              <a:latin typeface="Times New Roman" pitchFamily="18" charset="0"/>
              <a:cs typeface="Times New Roman" pitchFamily="18" charset="0"/>
            </a:endParaRPr>
          </a:p>
        </p:txBody>
      </p:sp>
      <p:sp>
        <p:nvSpPr>
          <p:cNvPr id="2" name="Slide Number Placeholder 1"/>
          <p:cNvSpPr>
            <a:spLocks noGrp="1"/>
          </p:cNvSpPr>
          <p:nvPr>
            <p:ph type="sldNum" sz="quarter" idx="10"/>
          </p:nvPr>
        </p:nvSpPr>
        <p:spPr/>
        <p:txBody>
          <a:bodyPr/>
          <a:lstStyle/>
          <a:p>
            <a:pPr>
              <a:defRPr/>
            </a:pPr>
            <a:fld id="{E24ABE19-D73F-4138-B261-57F5204349F0}" type="slidenum">
              <a:rPr lang="en-US" smtClean="0"/>
              <a:pPr>
                <a:defRPr/>
              </a:pPr>
              <a:t>97</a:t>
            </a:fld>
            <a:endParaRPr lang="en-US">
              <a:solidFill>
                <a:srgbClr val="E3DED1"/>
              </a:solidFill>
            </a:endParaRPr>
          </a:p>
        </p:txBody>
      </p:sp>
    </p:spTree>
    <p:extLst>
      <p:ext uri="{BB962C8B-B14F-4D97-AF65-F5344CB8AC3E}">
        <p14:creationId xmlns:p14="http://schemas.microsoft.com/office/powerpoint/2010/main" val="30625810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44b36977-bbb5-4fa9-be9d-5b1db54074c8">2) Critical Reference Documents</Status>
    <Order0 xmlns="44b36977-bbb5-4fa9-be9d-5b1db54074c8" xsi:nil="true"/>
    <_dlc_DocId xmlns="9a7d8b77-c3cf-4b33-914d-8db144e758dc">SVADVSANF6XK-1817153610-54</_dlc_DocId>
    <_dlc_DocIdUrl xmlns="9a7d8b77-c3cf-4b33-914d-8db144e758dc">
      <Url>https://eis2.afspc.af.mil/sites/hq/CD/SpaceForce/_layouts/15/DocIdRedir.aspx?ID=SVADVSANF6XK-1817153610-54</Url>
      <Description>SVADVSANF6XK-1817153610-54</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76B69CC04A1D41988F51F0A3780E2A" ma:contentTypeVersion="3053" ma:contentTypeDescription="Create a new document." ma:contentTypeScope="" ma:versionID="b865f982244374b9d1abdab913b21e82">
  <xsd:schema xmlns:xsd="http://www.w3.org/2001/XMLSchema" xmlns:xs="http://www.w3.org/2001/XMLSchema" xmlns:p="http://schemas.microsoft.com/office/2006/metadata/properties" xmlns:ns2="9a7d8b77-c3cf-4b33-914d-8db144e758dc" xmlns:ns3="44b36977-bbb5-4fa9-be9d-5b1db54074c8" targetNamespace="http://schemas.microsoft.com/office/2006/metadata/properties" ma:root="true" ma:fieldsID="e794c5cc1709adf8472a8a4a751a659e" ns2:_="" ns3:_="">
    <xsd:import namespace="9a7d8b77-c3cf-4b33-914d-8db144e758dc"/>
    <xsd:import namespace="44b36977-bbb5-4fa9-be9d-5b1db54074c8"/>
    <xsd:element name="properties">
      <xsd:complexType>
        <xsd:sequence>
          <xsd:element name="documentManagement">
            <xsd:complexType>
              <xsd:all>
                <xsd:element ref="ns2:_dlc_DocId" minOccurs="0"/>
                <xsd:element ref="ns2:_dlc_DocIdUrl" minOccurs="0"/>
                <xsd:element ref="ns2:_dlc_DocIdPersistId" minOccurs="0"/>
                <xsd:element ref="ns3:Status" minOccurs="0"/>
                <xsd:element ref="ns3: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7d8b77-c3cf-4b33-914d-8db144e758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4b36977-bbb5-4fa9-be9d-5b1db54074c8" elementFormDefault="qualified">
    <xsd:import namespace="http://schemas.microsoft.com/office/2006/documentManagement/types"/>
    <xsd:import namespace="http://schemas.microsoft.com/office/infopath/2007/PartnerControls"/>
    <xsd:element name="Status" ma:index="11" nillable="true" ma:displayName="Status" ma:default="Reference" ma:format="Dropdown" ma:internalName="Status">
      <xsd:simpleType>
        <xsd:restriction base="dms:Choice">
          <xsd:enumeration value="Reference"/>
          <xsd:enumeration value="2) Critical Reference Documents"/>
        </xsd:restriction>
      </xsd:simpleType>
    </xsd:element>
    <xsd:element name="Order0" ma:index="12" nillable="true" ma:displayName="Order"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5E1A9C8-B484-4F64-9142-084C3A1AE5B7}">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9a7d8b77-c3cf-4b33-914d-8db144e758dc"/>
    <ds:schemaRef ds:uri="http://purl.org/dc/elements/1.1/"/>
    <ds:schemaRef ds:uri="http://schemas.microsoft.com/office/2006/metadata/properties"/>
    <ds:schemaRef ds:uri="44b36977-bbb5-4fa9-be9d-5b1db54074c8"/>
    <ds:schemaRef ds:uri="http://www.w3.org/XML/1998/namespace"/>
  </ds:schemaRefs>
</ds:datastoreItem>
</file>

<file path=customXml/itemProps2.xml><?xml version="1.0" encoding="utf-8"?>
<ds:datastoreItem xmlns:ds="http://schemas.openxmlformats.org/officeDocument/2006/customXml" ds:itemID="{36CA191C-87B2-41A5-AEBF-FEC10EDA0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7d8b77-c3cf-4b33-914d-8db144e758dc"/>
    <ds:schemaRef ds:uri="44b36977-bbb5-4fa9-be9d-5b1db54074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2F0BF9-EF48-498D-BCAB-9123BEABE032}">
  <ds:schemaRefs>
    <ds:schemaRef ds:uri="http://schemas.microsoft.com/office/2006/metadata/longProperties"/>
  </ds:schemaRefs>
</ds:datastoreItem>
</file>

<file path=customXml/itemProps4.xml><?xml version="1.0" encoding="utf-8"?>
<ds:datastoreItem xmlns:ds="http://schemas.openxmlformats.org/officeDocument/2006/customXml" ds:itemID="{6883D173-A43A-4907-80C3-DFC29529DBB5}">
  <ds:schemaRefs>
    <ds:schemaRef ds:uri="http://schemas.microsoft.com/sharepoint/v3/contenttype/forms"/>
  </ds:schemaRefs>
</ds:datastoreItem>
</file>

<file path=customXml/itemProps5.xml><?xml version="1.0" encoding="utf-8"?>
<ds:datastoreItem xmlns:ds="http://schemas.openxmlformats.org/officeDocument/2006/customXml" ds:itemID="{8944F5B8-595B-48E7-B1B4-73C706CB48EF}">
  <ds:schemaRefs>
    <ds:schemaRef ds:uri="http://schemas.microsoft.com/sharepoint/events"/>
    <ds:schemaRef ds:uri=""/>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Office\Templates\Presentation Designs\USAF(Unclas).pot</Template>
  <TotalTime>22100</TotalTime>
  <Words>10163</Words>
  <Application>Microsoft Office PowerPoint</Application>
  <PresentationFormat>On-screen Show (4:3)</PresentationFormat>
  <Paragraphs>1240</Paragraphs>
  <Slides>97</Slides>
  <Notes>79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97</vt:i4>
      </vt:variant>
    </vt:vector>
  </HeadingPairs>
  <TitlesOfParts>
    <vt:vector size="106" baseType="lpstr">
      <vt:lpstr>’Times New Roman’</vt:lpstr>
      <vt:lpstr>Arial</vt:lpstr>
      <vt:lpstr>Bahnschrift</vt:lpstr>
      <vt:lpstr>Calibri</vt:lpstr>
      <vt:lpstr>Georgia</vt:lpstr>
      <vt:lpstr>Tahoma</vt:lpstr>
      <vt:lpstr>Times New Roman</vt:lpstr>
      <vt:lpstr>Wingdings</vt:lpstr>
      <vt:lpstr>USAF(Unclas)</vt:lpstr>
      <vt:lpstr>New Employee  Orientation </vt:lpstr>
      <vt:lpstr>General Info</vt:lpstr>
      <vt:lpstr>Agenda</vt:lpstr>
      <vt:lpstr>Introduction</vt:lpstr>
      <vt:lpstr>Introduction</vt:lpstr>
      <vt:lpstr>Guidance</vt:lpstr>
      <vt:lpstr>DCPDS Interface w/ DEERS &amp; DCPS</vt:lpstr>
      <vt:lpstr>Common Access Card (CAC)</vt:lpstr>
      <vt:lpstr>Your Appointment and What it Means to You</vt:lpstr>
      <vt:lpstr>Your Appointment and What it Means to You</vt:lpstr>
      <vt:lpstr>Your Appointment and What it Means to You</vt:lpstr>
      <vt:lpstr>Probation Period</vt:lpstr>
      <vt:lpstr>In–Processing Folder</vt:lpstr>
      <vt:lpstr>In–Processing Folder</vt:lpstr>
      <vt:lpstr>In–Processing Folder</vt:lpstr>
      <vt:lpstr>Mandatory Training</vt:lpstr>
      <vt:lpstr>Travel Voucher Assistance</vt:lpstr>
      <vt:lpstr>Supervisors’ Responsibilities</vt:lpstr>
      <vt:lpstr>AFI 36-703: Civilian Conduct &amp; Responsibility</vt:lpstr>
      <vt:lpstr>My Biz +</vt:lpstr>
      <vt:lpstr>My Biz +</vt:lpstr>
      <vt:lpstr>My Biz + for Managers and Supervisors</vt:lpstr>
      <vt:lpstr>myPers</vt:lpstr>
      <vt:lpstr>eOPF</vt:lpstr>
      <vt:lpstr>PowerPoint Presentation</vt:lpstr>
      <vt:lpstr>Federal Benefits</vt:lpstr>
      <vt:lpstr>Federal Benefits</vt:lpstr>
      <vt:lpstr>BEST &amp; OPM </vt:lpstr>
      <vt:lpstr>PowerPoint Presentation</vt:lpstr>
      <vt:lpstr>Retirement Systems</vt:lpstr>
      <vt:lpstr>Minimum Retirement Age (MRA)</vt:lpstr>
      <vt:lpstr>Retirement Systems</vt:lpstr>
      <vt:lpstr>Retirement Systems</vt:lpstr>
      <vt:lpstr>Retirement Systems</vt:lpstr>
      <vt:lpstr>Retirement Systems</vt:lpstr>
      <vt:lpstr>Post-56 Military Deposit</vt:lpstr>
      <vt:lpstr>Post-56 Military Deposit</vt:lpstr>
      <vt:lpstr>Military Buy Back Estimator</vt:lpstr>
      <vt:lpstr>Post-56 Military Deposit</vt:lpstr>
      <vt:lpstr>Post 56-Military Deposit Procedures</vt:lpstr>
      <vt:lpstr>Post 56-Military Deposit Procedures</vt:lpstr>
      <vt:lpstr>PowerPoint Presentation</vt:lpstr>
      <vt:lpstr>Thrift Savings Plan (TSP)</vt:lpstr>
      <vt:lpstr>Thrift Savings Plan (TSP)</vt:lpstr>
      <vt:lpstr>PowerPoint Presentation</vt:lpstr>
      <vt:lpstr>Thrift Savings Catch-up</vt:lpstr>
      <vt:lpstr>PowerPoint Presentation</vt:lpstr>
      <vt:lpstr>Federal Employees Health Benefits (FEHB)</vt:lpstr>
      <vt:lpstr>Federal Employees Health Benefits (FEHB)</vt:lpstr>
      <vt:lpstr>Federal Employees Health Benefits (FEHB)</vt:lpstr>
      <vt:lpstr>PowerPoint Presentation</vt:lpstr>
      <vt:lpstr>Federal Employees Dental and Vision Insurance Program (FEDVIP)</vt:lpstr>
      <vt:lpstr>Federal Employees Dental and Vision Insurance Program (FEDVIP)</vt:lpstr>
      <vt:lpstr>PowerPoint Presentation</vt:lpstr>
      <vt:lpstr>Federal Employee’s Group Life Insurance (FEGLI)</vt:lpstr>
      <vt:lpstr>Federal Employee’s Group Life Insurance (FEGLI)</vt:lpstr>
      <vt:lpstr>Federal Employee’s Group Life Insurance (FEGLI)</vt:lpstr>
      <vt:lpstr>Federal Employee’s Group Life Insurance (FEGLI)</vt:lpstr>
      <vt:lpstr>PowerPoint Presentation</vt:lpstr>
      <vt:lpstr>Flexible Spending Accounts (FSA)</vt:lpstr>
      <vt:lpstr>Flexible Spending Accounts (FSA)</vt:lpstr>
      <vt:lpstr>PowerPoint Presentation</vt:lpstr>
      <vt:lpstr>Federal Long Term Care Insurance  Program (FLTCIP)</vt:lpstr>
      <vt:lpstr>PowerPoint Presentation</vt:lpstr>
      <vt:lpstr>Employee Assistance Program </vt:lpstr>
      <vt:lpstr>PowerPoint Presentation</vt:lpstr>
      <vt:lpstr>Federal Leave Program</vt:lpstr>
      <vt:lpstr>Federal Leave Program</vt:lpstr>
      <vt:lpstr>SF 180: Request Pertaining to Military Records</vt:lpstr>
      <vt:lpstr>SF 813: Verification of a Military Retiree’s Service </vt:lpstr>
      <vt:lpstr>Holidays</vt:lpstr>
      <vt:lpstr>Within Grade Increase (WGI) for GS</vt:lpstr>
      <vt:lpstr>Within Grade Increases for WG/WL/WS</vt:lpstr>
      <vt:lpstr>Telework </vt:lpstr>
      <vt:lpstr>Telework </vt:lpstr>
      <vt:lpstr>Work Schedules (AFI 36-807)</vt:lpstr>
      <vt:lpstr>Breaks &amp; Lunch (AFI 36-807) (Cont.)</vt:lpstr>
      <vt:lpstr>Reasonable Accommodations</vt:lpstr>
      <vt:lpstr>Contact Information</vt:lpstr>
      <vt:lpstr>Reminder</vt:lpstr>
      <vt:lpstr>Civilian Pay</vt:lpstr>
      <vt:lpstr>PowerPoint Presentation</vt:lpstr>
      <vt:lpstr>Civilian Pay</vt:lpstr>
      <vt:lpstr>Contact Info</vt:lpstr>
      <vt:lpstr>Timeline Expectations</vt:lpstr>
      <vt:lpstr>Military and Court Leave</vt:lpstr>
      <vt:lpstr>Military Spouse Residency Relief</vt:lpstr>
      <vt:lpstr>VA Disability Leave</vt:lpstr>
      <vt:lpstr>Compensatory Time</vt:lpstr>
      <vt:lpstr>Reference for Compensatory and Overtime</vt:lpstr>
      <vt:lpstr>Credit Hours</vt:lpstr>
      <vt:lpstr>Work Schedules (AFI 36-807)</vt:lpstr>
      <vt:lpstr>Work Schedules (AFI 36-807) (Cont.)</vt:lpstr>
      <vt:lpstr>Timekeeper Info</vt:lpstr>
      <vt:lpstr>Questions?</vt:lpstr>
      <vt:lpstr>PowerPoint Presentation</vt:lpstr>
      <vt:lpstr>Oath of Office</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HAF - 22 Apr 19</dc:title>
  <dc:creator>Bulson, Joyce A Capt MIL USAF SAF/SP</dc:creator>
  <cp:lastModifiedBy>GEPPNER, ELIZABETH A GS-11 USAF AFSPC 460 FSS/FSCN</cp:lastModifiedBy>
  <cp:revision>709</cp:revision>
  <cp:lastPrinted>2019-04-17T15:34:26Z</cp:lastPrinted>
  <dcterms:created xsi:type="dcterms:W3CDTF">2000-04-26T18:38:01Z</dcterms:created>
  <dcterms:modified xsi:type="dcterms:W3CDTF">2019-12-23T18:44:42Z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wendy.l.kulick</vt:lpwstr>
  </property>
  <property fmtid="{D5CDD505-2E9C-101B-9397-08002B2CF9AE}" pid="4" name="xd_Signature">
    <vt:lpwstr/>
  </property>
  <property fmtid="{D5CDD505-2E9C-101B-9397-08002B2CF9AE}" pid="5" name="TemplateUrl">
    <vt:lpwstr/>
  </property>
  <property fmtid="{D5CDD505-2E9C-101B-9397-08002B2CF9AE}" pid="6" name="display_urn:schemas-microsoft-com:office:office#Author">
    <vt:lpwstr>wendy.l.kulick</vt:lpwstr>
  </property>
  <property fmtid="{D5CDD505-2E9C-101B-9397-08002B2CF9AE}" pid="7" name="xd_ProgID">
    <vt:lpwstr/>
  </property>
  <property fmtid="{D5CDD505-2E9C-101B-9397-08002B2CF9AE}" pid="8" name="ContentTypeId">
    <vt:lpwstr>0x010100B676B69CC04A1D41988F51F0A3780E2A</vt:lpwstr>
  </property>
  <property fmtid="{D5CDD505-2E9C-101B-9397-08002B2CF9AE}" pid="9" name="_dlc_DocIdItemGuid">
    <vt:lpwstr>e7d4c311-bebd-452b-8eef-7e5574b6986d</vt:lpwstr>
  </property>
  <property fmtid="{D5CDD505-2E9C-101B-9397-08002B2CF9AE}" pid="10" name="Order">
    <vt:r8>5400</vt:r8>
  </property>
</Properties>
</file>